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84" r:id="rId3"/>
    <p:sldMasterId id="2147483752" r:id="rId4"/>
    <p:sldMasterId id="2147483914" r:id="rId5"/>
  </p:sldMasterIdLst>
  <p:notesMasterIdLst>
    <p:notesMasterId r:id="rId51"/>
  </p:notesMasterIdLst>
  <p:sldIdLst>
    <p:sldId id="2177" r:id="rId6"/>
    <p:sldId id="2271" r:id="rId7"/>
    <p:sldId id="2268" r:id="rId8"/>
    <p:sldId id="2186" r:id="rId9"/>
    <p:sldId id="2169" r:id="rId10"/>
    <p:sldId id="2124" r:id="rId11"/>
    <p:sldId id="2201" r:id="rId12"/>
    <p:sldId id="2217" r:id="rId13"/>
    <p:sldId id="2219" r:id="rId14"/>
    <p:sldId id="2202" r:id="rId15"/>
    <p:sldId id="2223" r:id="rId16"/>
    <p:sldId id="2206" r:id="rId17"/>
    <p:sldId id="2222" r:id="rId18"/>
    <p:sldId id="2208" r:id="rId19"/>
    <p:sldId id="2209" r:id="rId20"/>
    <p:sldId id="2210" r:id="rId21"/>
    <p:sldId id="2214" r:id="rId22"/>
    <p:sldId id="2226" r:id="rId23"/>
    <p:sldId id="2231" r:id="rId24"/>
    <p:sldId id="2221" r:id="rId25"/>
    <p:sldId id="2225" r:id="rId26"/>
    <p:sldId id="2232" r:id="rId27"/>
    <p:sldId id="2096" r:id="rId28"/>
    <p:sldId id="2228" r:id="rId29"/>
    <p:sldId id="2212" r:id="rId30"/>
    <p:sldId id="2229" r:id="rId31"/>
    <p:sldId id="2230" r:id="rId32"/>
    <p:sldId id="2272" r:id="rId33"/>
    <p:sldId id="2273" r:id="rId34"/>
    <p:sldId id="2236" r:id="rId35"/>
    <p:sldId id="2237" r:id="rId36"/>
    <p:sldId id="2238" r:id="rId37"/>
    <p:sldId id="2239" r:id="rId38"/>
    <p:sldId id="2240" r:id="rId39"/>
    <p:sldId id="2241" r:id="rId40"/>
    <p:sldId id="2242" r:id="rId41"/>
    <p:sldId id="2243" r:id="rId42"/>
    <p:sldId id="2267" r:id="rId43"/>
    <p:sldId id="2244" r:id="rId44"/>
    <p:sldId id="2269" r:id="rId45"/>
    <p:sldId id="2275" r:id="rId46"/>
    <p:sldId id="2235" r:id="rId47"/>
    <p:sldId id="2270" r:id="rId48"/>
    <p:sldId id="2129" r:id="rId49"/>
    <p:sldId id="2274" r:id="rId50"/>
  </p:sldIdLst>
  <p:sldSz cx="24377650" cy="13716000"/>
  <p:notesSz cx="6858000" cy="9144000"/>
  <p:defaultTextStyle>
    <a:defPPr>
      <a:defRPr lang="en-US"/>
    </a:defPPr>
    <a:lvl1pPr marL="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55" userDrawn="1">
          <p15:clr>
            <a:srgbClr val="A4A3A4"/>
          </p15:clr>
        </p15:guide>
        <p15:guide id="2" orient="horz" pos="4569" userDrawn="1">
          <p15:clr>
            <a:srgbClr val="A4A3A4"/>
          </p15:clr>
        </p15:guide>
        <p15:guide id="3" pos="11488">
          <p15:clr>
            <a:srgbClr val="A4A3A4"/>
          </p15:clr>
        </p15:guide>
        <p15:guide id="4" pos="14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55677C"/>
    <a:srgbClr val="AA8A78"/>
    <a:srgbClr val="3C3B41"/>
    <a:srgbClr val="F3F3F3"/>
    <a:srgbClr val="FAF8FB"/>
    <a:srgbClr val="F4F3F5"/>
    <a:srgbClr val="EAEAEA"/>
    <a:srgbClr val="CEC7C1"/>
    <a:srgbClr val="C4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96012" autoAdjust="0"/>
  </p:normalViewPr>
  <p:slideViewPr>
    <p:cSldViewPr snapToGrid="0" snapToObjects="1">
      <p:cViewPr varScale="1">
        <p:scale>
          <a:sx n="42" d="100"/>
          <a:sy n="42" d="100"/>
        </p:scale>
        <p:origin x="307" y="91"/>
      </p:cViewPr>
      <p:guideLst>
        <p:guide pos="7655"/>
        <p:guide orient="horz" pos="4569"/>
        <p:guide pos="11488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EFC10EE1-B198-C942-8235-326C972CBB30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/>
              </a:defRPr>
            </a:lvl1pPr>
          </a:lstStyle>
          <a:p>
            <a:fld id="{006BE02D-20C0-F840-AFAC-BEA99C74FDC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1pPr>
    <a:lvl2pPr marL="914400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2pPr>
    <a:lvl3pPr marL="18281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3pPr>
    <a:lvl4pPr marL="27425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4pPr>
    <a:lvl5pPr marL="3656965" algn="l" defTabSz="914400" rtl="0" eaLnBrk="1" latinLnBrk="0" hangingPunct="1">
      <a:defRPr sz="2400" kern="1200">
        <a:solidFill>
          <a:schemeClr val="tx1"/>
        </a:solidFill>
        <a:latin typeface="Calibri Light" panose="020F0302020204030204"/>
        <a:ea typeface="+mn-ea"/>
        <a:cs typeface="+mn-cs"/>
      </a:defRPr>
    </a:lvl5pPr>
    <a:lvl6pPr marL="4571365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</a:t>
            </a:r>
            <a:r>
              <a:rPr lang="en-US" baseline="0" dirty="0"/>
              <a:t> image behind</a:t>
            </a:r>
            <a:r>
              <a:rPr lang="en-US" dirty="0"/>
              <a:t> the Mock up.</a:t>
            </a:r>
          </a:p>
          <a:p>
            <a:r>
              <a:rPr lang="en-US" dirty="0"/>
              <a:t>Select the layer - &gt; Right</a:t>
            </a:r>
            <a:r>
              <a:rPr lang="en-US" baseline="0" dirty="0"/>
              <a:t> Click -&gt; Send to Back -&gt; Delete the image -&gt; Drag &amp; Drop your Own Picture -&gt; Send to Back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0621887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0621887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0621887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066993" y="5118749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226925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323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0621887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8556171"/>
            <a:ext cx="24377650" cy="5159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822744" y="7365994"/>
            <a:ext cx="8503920" cy="6350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48627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078131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842600" y="4966814"/>
            <a:ext cx="8681400" cy="5500561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36145" y="5818811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441334" y="5735978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7746524" y="5708367"/>
            <a:ext cx="3316710" cy="43414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54791" y="3419062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3920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39851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39850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8747193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398507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44622" y="3960742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8173" y="3960741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4622" y="8411885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88173" y="8411884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8191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61335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3984521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7482034" y="6766812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0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97942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1046133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7482034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0963945" y="10301234"/>
            <a:ext cx="3410712" cy="3429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2982733"/>
            <a:ext cx="18815538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815539" y="1"/>
            <a:ext cx="5562112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815538" y="6611814"/>
            <a:ext cx="5562112" cy="71041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150725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226925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455730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24873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43502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1268512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3898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755763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1845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49509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4626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5797438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066993" y="5118749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902959" y="4849586"/>
            <a:ext cx="4016828" cy="40168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670157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425187" y="5618816"/>
            <a:ext cx="9402140" cy="5853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slideLayout" Target="../slideLayouts/slideLayout97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934" r:id="rId20"/>
    <p:sldLayoutId id="2147483935" r:id="rId21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0E2A6B-A809-4840-BF14-8648BC0BDF87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‹#›</a:t>
            </a:fld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793" r:id="rId40"/>
    <p:sldLayoutId id="2147483794" r:id="rId41"/>
    <p:sldLayoutId id="2147483795" r:id="rId42"/>
    <p:sldLayoutId id="2147483796" r:id="rId43"/>
    <p:sldLayoutId id="2147483797" r:id="rId44"/>
    <p:sldLayoutId id="2147483798" r:id="rId45"/>
    <p:sldLayoutId id="2147483799" r:id="rId46"/>
    <p:sldLayoutId id="2147483800" r:id="rId47"/>
    <p:sldLayoutId id="2147483801" r:id="rId48"/>
    <p:sldLayoutId id="2147483802" r:id="rId49"/>
    <p:sldLayoutId id="2147483803" r:id="rId50"/>
    <p:sldLayoutId id="2147483804" r:id="rId51"/>
    <p:sldLayoutId id="2147483805" r:id="rId52"/>
  </p:sldLayoutIdLs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400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1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5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965" indent="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7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1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3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9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D4E0AF2-FB3F-4D58-B29B-FB6260D3676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2019/9/9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165"/>
            <a:fld id="{B23B9340-CBA3-4CC5-BE87-CB73C6125BD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  <p:sldLayoutId id="2147483932" r:id="rId18"/>
    <p:sldLayoutId id="2147483933" r:id="rId19"/>
  </p:sldLayoutIdLst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3.mp4"/><Relationship Id="rId7" Type="http://schemas.openxmlformats.org/officeDocument/2006/relationships/image" Target="../media/image3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5.xml"/><Relationship Id="rId10" Type="http://schemas.openxmlformats.org/officeDocument/2006/relationships/image" Target="../media/image9.png"/><Relationship Id="rId4" Type="http://schemas.openxmlformats.org/officeDocument/2006/relationships/video" Target="../media/media3.mp4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9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5BE6694-1512-4B6C-A9CE-793AE95DC7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3" b="32413"/>
          <a:stretch>
            <a:fillRect/>
          </a:stretch>
        </p:blipFill>
        <p:spPr/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F66A34A7-83E6-412B-B804-2D3E4F538727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1000"/>
                </a:srgbClr>
              </a:gs>
              <a:gs pos="100000">
                <a:srgbClr val="AA8A78">
                  <a:alpha val="38000"/>
                  <a:lumMod val="95000"/>
                  <a:lumOff val="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8" name="Hexagon 7"/>
          <p:cNvSpPr/>
          <p:nvPr/>
        </p:nvSpPr>
        <p:spPr>
          <a:xfrm rot="16200000">
            <a:off x="7021876" y="1718920"/>
            <a:ext cx="10486296" cy="10183538"/>
          </a:xfrm>
          <a:prstGeom prst="hexagon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18218" y="3691326"/>
            <a:ext cx="7093609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4400" spc="1500" dirty="0">
                <a:solidFill>
                  <a:schemeClr val="bg1"/>
                </a:solidFill>
                <a:latin typeface="Algerian" panose="04020705040A02060702" pitchFamily="82" charset="0"/>
                <a:ea typeface="Montserrat Semi" charset="0"/>
                <a:cs typeface="Montserrat Semi" charset="0"/>
              </a:rPr>
              <a:t>FIT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201767" y="10285713"/>
            <a:ext cx="6126514" cy="1212098"/>
            <a:chOff x="4383584" y="10004876"/>
            <a:chExt cx="6126514" cy="1212098"/>
          </a:xfrm>
          <a:solidFill>
            <a:schemeClr val="bg1"/>
          </a:solidFill>
        </p:grpSpPr>
        <p:sp>
          <p:nvSpPr>
            <p:cNvPr id="16" name="Rectangle 15"/>
            <p:cNvSpPr/>
            <p:nvPr/>
          </p:nvSpPr>
          <p:spPr>
            <a:xfrm>
              <a:off x="4383584" y="10004876"/>
              <a:ext cx="6126514" cy="1212098"/>
            </a:xfrm>
            <a:prstGeom prst="rect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50040" y="10240258"/>
              <a:ext cx="2393604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1500" dirty="0">
                  <a:solidFill>
                    <a:srgbClr val="000000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第</a:t>
              </a:r>
              <a:r>
                <a:rPr lang="en-US" altLang="zh-CN" sz="3200" b="1" spc="1500" dirty="0">
                  <a:solidFill>
                    <a:srgbClr val="000000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8</a:t>
              </a:r>
              <a:r>
                <a:rPr lang="zh-CN" altLang="en-US" sz="3200" b="1" spc="1500" dirty="0">
                  <a:solidFill>
                    <a:srgbClr val="000000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小组</a:t>
              </a:r>
              <a:endParaRPr lang="en-US" sz="3200" b="1" spc="1500" dirty="0">
                <a:solidFill>
                  <a:srgbClr val="000000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7810" b="781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7000"/>
                </a:srgbClr>
              </a:gs>
              <a:gs pos="100000">
                <a:srgbClr val="55677C">
                  <a:alpha val="6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Diamond 10"/>
          <p:cNvSpPr/>
          <p:nvPr/>
        </p:nvSpPr>
        <p:spPr>
          <a:xfrm rot="16200000">
            <a:off x="7173255" y="1752600"/>
            <a:ext cx="10186416" cy="10186416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17441" y="6245642"/>
            <a:ext cx="6898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应用功能简介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3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14125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rgbClr val="7030A0"/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rgbClr val="7030A0"/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/>
          <a:stretch>
            <a:fillRect/>
          </a:stretch>
        </p:blipFill>
        <p:spPr>
          <a:xfrm>
            <a:off x="297635" y="7198159"/>
            <a:ext cx="7713241" cy="13244718"/>
          </a:xfrm>
          <a:prstGeom prst="rect">
            <a:avLst/>
          </a:prstGeom>
        </p:spPr>
      </p:pic>
      <p:sp>
        <p:nvSpPr>
          <p:cNvPr id="5" name="TextBox 20"/>
          <p:cNvSpPr txBox="1"/>
          <p:nvPr/>
        </p:nvSpPr>
        <p:spPr>
          <a:xfrm>
            <a:off x="10700363" y="626500"/>
            <a:ext cx="2646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公告</a:t>
            </a:r>
            <a:endParaRPr lang="en-US" altLang="zh-CN" sz="9600" b="1" dirty="0">
              <a:solidFill>
                <a:schemeClr val="tx2"/>
              </a:solidFill>
              <a:latin typeface="Montserrat Sem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>
            <a:fillRect/>
          </a:stretch>
        </p:blipFill>
        <p:spPr>
          <a:xfrm>
            <a:off x="8408017" y="7198160"/>
            <a:ext cx="7713241" cy="1322345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椭圆 3"/>
          <p:cNvSpPr/>
          <p:nvPr/>
        </p:nvSpPr>
        <p:spPr>
          <a:xfrm>
            <a:off x="6781811" y="7198160"/>
            <a:ext cx="1275576" cy="13818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endParaRPr lang="zh-CN" altLang="en-US" sz="36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>
            <a:fillRect/>
          </a:stretch>
        </p:blipFill>
        <p:spPr>
          <a:xfrm>
            <a:off x="16366774" y="7198160"/>
            <a:ext cx="7713241" cy="1315968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7151708" y="1978935"/>
            <a:ext cx="9928224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165"/>
            <a:r>
              <a:rPr lang="zh-CN" altLang="en-US" sz="36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用户可以查看管理员发布的公告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786" y="2850588"/>
            <a:ext cx="6760547" cy="3415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Montserrat Semi"/>
                <a:ea typeface="黑体" panose="02010609060101010101" pitchFamily="49" charset="-122"/>
              </a:rPr>
              <a:t>View</a:t>
            </a: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Activity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类调用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presenter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类的接口，请求公告的数据</a:t>
            </a:r>
            <a:endParaRPr lang="en-US" altLang="zh-CN" sz="3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、将收到的数据显示在页面上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28849" y="2829328"/>
            <a:ext cx="5973942" cy="424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Montserrat Semi"/>
                <a:ea typeface="黑体" panose="02010609060101010101" pitchFamily="49" charset="-122"/>
              </a:rPr>
              <a:t>Presenter</a:t>
            </a: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、调用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类的接口请求数据</a:t>
            </a:r>
            <a:endParaRPr lang="en-US" altLang="zh-CN" sz="3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、实现回调函数的接口，将返回的数据传给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activity</a:t>
            </a:r>
            <a:endParaRPr lang="zh-CN" altLang="en-US" sz="3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60412" y="2829327"/>
            <a:ext cx="5888902" cy="424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Montserrat Semi"/>
                <a:ea typeface="黑体" panose="02010609060101010101" pitchFamily="49" charset="-122"/>
              </a:rPr>
              <a:t>Model</a:t>
            </a: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、向后端发送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请求获取数据</a:t>
            </a:r>
            <a:endParaRPr lang="en-US" altLang="zh-CN" sz="3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、成功获取数据后调用回调函数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483374" y="4253716"/>
            <a:ext cx="153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504631" y="5763149"/>
            <a:ext cx="15306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5441543" y="4239542"/>
            <a:ext cx="153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5462800" y="5748975"/>
            <a:ext cx="15306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3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087837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7030A0"/>
          </a:solidFill>
          <a:ln w="12700">
            <a:solidFill>
              <a:srgbClr val="7030A0"/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/>
          <a:stretch>
            <a:fillRect/>
          </a:stretch>
        </p:blipFill>
        <p:spPr>
          <a:xfrm>
            <a:off x="2825965" y="490758"/>
            <a:ext cx="7713241" cy="132234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>
            <a:fillRect/>
          </a:stretch>
        </p:blipFill>
        <p:spPr>
          <a:xfrm>
            <a:off x="13861970" y="509730"/>
            <a:ext cx="7713241" cy="13204484"/>
          </a:xfrm>
          <a:prstGeom prst="rect">
            <a:avLst/>
          </a:prstGeom>
        </p:spPr>
      </p:pic>
      <p:sp>
        <p:nvSpPr>
          <p:cNvPr id="6" name="矩形: 剪去单角 5"/>
          <p:cNvSpPr/>
          <p:nvPr/>
        </p:nvSpPr>
        <p:spPr>
          <a:xfrm>
            <a:off x="659033" y="2063973"/>
            <a:ext cx="1913364" cy="2423593"/>
          </a:xfrm>
          <a:prstGeom prst="snip1Rect">
            <a:avLst>
              <a:gd name="adj" fmla="val 2683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左侧为消息列表</a:t>
            </a:r>
          </a:p>
        </p:txBody>
      </p:sp>
      <p:sp>
        <p:nvSpPr>
          <p:cNvPr id="8" name="矩形 7"/>
          <p:cNvSpPr/>
          <p:nvPr/>
        </p:nvSpPr>
        <p:spPr>
          <a:xfrm>
            <a:off x="10673708" y="2924977"/>
            <a:ext cx="2544057" cy="1881472"/>
          </a:xfrm>
          <a:custGeom>
            <a:avLst/>
            <a:gdLst>
              <a:gd name="connsiteX0" fmla="*/ 0 w 1729563"/>
              <a:gd name="connsiteY0" fmla="*/ 0 h 1807535"/>
              <a:gd name="connsiteX1" fmla="*/ 1729563 w 1729563"/>
              <a:gd name="connsiteY1" fmla="*/ 0 h 1807535"/>
              <a:gd name="connsiteX2" fmla="*/ 1729563 w 1729563"/>
              <a:gd name="connsiteY2" fmla="*/ 1807535 h 1807535"/>
              <a:gd name="connsiteX3" fmla="*/ 0 w 1729563"/>
              <a:gd name="connsiteY3" fmla="*/ 1807535 h 1807535"/>
              <a:gd name="connsiteX4" fmla="*/ 0 w 1729563"/>
              <a:gd name="connsiteY4" fmla="*/ 0 h 1807535"/>
              <a:gd name="connsiteX0-1" fmla="*/ 0 w 1729563"/>
              <a:gd name="connsiteY0-2" fmla="*/ 1807535 h 1807535"/>
              <a:gd name="connsiteX1-3" fmla="*/ 1729563 w 1729563"/>
              <a:gd name="connsiteY1-4" fmla="*/ 0 h 1807535"/>
              <a:gd name="connsiteX2-5" fmla="*/ 1729563 w 1729563"/>
              <a:gd name="connsiteY2-6" fmla="*/ 1807535 h 1807535"/>
              <a:gd name="connsiteX3-7" fmla="*/ 0 w 1729563"/>
              <a:gd name="connsiteY3-8" fmla="*/ 1807535 h 1807535"/>
              <a:gd name="connsiteX0-9" fmla="*/ 0 w 1729563"/>
              <a:gd name="connsiteY0-10" fmla="*/ 1807535 h 1807535"/>
              <a:gd name="connsiteX1-11" fmla="*/ 1059712 w 1729563"/>
              <a:gd name="connsiteY1-12" fmla="*/ 733646 h 1807535"/>
              <a:gd name="connsiteX2-13" fmla="*/ 1729563 w 1729563"/>
              <a:gd name="connsiteY2-14" fmla="*/ 0 h 1807535"/>
              <a:gd name="connsiteX3-15" fmla="*/ 1729563 w 1729563"/>
              <a:gd name="connsiteY3-16" fmla="*/ 1807535 h 1807535"/>
              <a:gd name="connsiteX4-17" fmla="*/ 0 w 1729563"/>
              <a:gd name="connsiteY4-18" fmla="*/ 1807535 h 1807535"/>
              <a:gd name="connsiteX0-19" fmla="*/ 0 w 1729563"/>
              <a:gd name="connsiteY0-20" fmla="*/ 1807535 h 1807535"/>
              <a:gd name="connsiteX1-21" fmla="*/ 17721 w 1729563"/>
              <a:gd name="connsiteY1-22" fmla="*/ 797442 h 1807535"/>
              <a:gd name="connsiteX2-23" fmla="*/ 1729563 w 1729563"/>
              <a:gd name="connsiteY2-24" fmla="*/ 0 h 1807535"/>
              <a:gd name="connsiteX3-25" fmla="*/ 1729563 w 1729563"/>
              <a:gd name="connsiteY3-26" fmla="*/ 1807535 h 1807535"/>
              <a:gd name="connsiteX4-27" fmla="*/ 0 w 1729563"/>
              <a:gd name="connsiteY4-28" fmla="*/ 1807535 h 1807535"/>
              <a:gd name="connsiteX0-29" fmla="*/ 0 w 1729563"/>
              <a:gd name="connsiteY0-30" fmla="*/ 1807535 h 1807535"/>
              <a:gd name="connsiteX1-31" fmla="*/ 17721 w 1729563"/>
              <a:gd name="connsiteY1-32" fmla="*/ 797442 h 1807535"/>
              <a:gd name="connsiteX2-33" fmla="*/ 1729563 w 1729563"/>
              <a:gd name="connsiteY2-34" fmla="*/ 0 h 1807535"/>
              <a:gd name="connsiteX3-35" fmla="*/ 613144 w 1729563"/>
              <a:gd name="connsiteY3-36" fmla="*/ 499730 h 1807535"/>
              <a:gd name="connsiteX4-37" fmla="*/ 1729563 w 1729563"/>
              <a:gd name="connsiteY4-38" fmla="*/ 1807535 h 1807535"/>
              <a:gd name="connsiteX5" fmla="*/ 0 w 1729563"/>
              <a:gd name="connsiteY5" fmla="*/ 1807535 h 1807535"/>
              <a:gd name="connsiteX0-39" fmla="*/ 0 w 1729563"/>
              <a:gd name="connsiteY0-40" fmla="*/ 1807535 h 1807535"/>
              <a:gd name="connsiteX1-41" fmla="*/ 17721 w 1729563"/>
              <a:gd name="connsiteY1-42" fmla="*/ 797442 h 1807535"/>
              <a:gd name="connsiteX2-43" fmla="*/ 1729563 w 1729563"/>
              <a:gd name="connsiteY2-44" fmla="*/ 0 h 1807535"/>
              <a:gd name="connsiteX3-45" fmla="*/ 1644502 w 1729563"/>
              <a:gd name="connsiteY3-46" fmla="*/ 754912 h 1807535"/>
              <a:gd name="connsiteX4-47" fmla="*/ 1729563 w 1729563"/>
              <a:gd name="connsiteY4-48" fmla="*/ 1807535 h 1807535"/>
              <a:gd name="connsiteX5-49" fmla="*/ 0 w 1729563"/>
              <a:gd name="connsiteY5-50" fmla="*/ 1807535 h 1807535"/>
              <a:gd name="connsiteX0-51" fmla="*/ 0 w 1729563"/>
              <a:gd name="connsiteY0-52" fmla="*/ 1690577 h 1690577"/>
              <a:gd name="connsiteX1-53" fmla="*/ 17721 w 1729563"/>
              <a:gd name="connsiteY1-54" fmla="*/ 680484 h 1690577"/>
              <a:gd name="connsiteX2-55" fmla="*/ 326066 w 1729563"/>
              <a:gd name="connsiteY2-56" fmla="*/ 0 h 1690577"/>
              <a:gd name="connsiteX3-57" fmla="*/ 1644502 w 1729563"/>
              <a:gd name="connsiteY3-58" fmla="*/ 637954 h 1690577"/>
              <a:gd name="connsiteX4-59" fmla="*/ 1729563 w 1729563"/>
              <a:gd name="connsiteY4-60" fmla="*/ 1690577 h 1690577"/>
              <a:gd name="connsiteX5-61" fmla="*/ 0 w 1729563"/>
              <a:gd name="connsiteY5-62" fmla="*/ 1690577 h 1690577"/>
              <a:gd name="connsiteX0-63" fmla="*/ 0 w 1772093"/>
              <a:gd name="connsiteY0-64" fmla="*/ 1690577 h 1690577"/>
              <a:gd name="connsiteX1-65" fmla="*/ 17721 w 1772093"/>
              <a:gd name="connsiteY1-66" fmla="*/ 680484 h 1690577"/>
              <a:gd name="connsiteX2-67" fmla="*/ 326066 w 1772093"/>
              <a:gd name="connsiteY2-68" fmla="*/ 0 h 1690577"/>
              <a:gd name="connsiteX3-69" fmla="*/ 1772093 w 1772093"/>
              <a:gd name="connsiteY3-70" fmla="*/ 10633 h 1690577"/>
              <a:gd name="connsiteX4-71" fmla="*/ 1729563 w 1772093"/>
              <a:gd name="connsiteY4-72" fmla="*/ 1690577 h 1690577"/>
              <a:gd name="connsiteX5-73" fmla="*/ 0 w 1772093"/>
              <a:gd name="connsiteY5-74" fmla="*/ 1690577 h 1690577"/>
              <a:gd name="connsiteX0-75" fmla="*/ 0 w 1793358"/>
              <a:gd name="connsiteY0-76" fmla="*/ 1690577 h 1743740"/>
              <a:gd name="connsiteX1-77" fmla="*/ 17721 w 1793358"/>
              <a:gd name="connsiteY1-78" fmla="*/ 680484 h 1743740"/>
              <a:gd name="connsiteX2-79" fmla="*/ 326066 w 1793358"/>
              <a:gd name="connsiteY2-80" fmla="*/ 0 h 1743740"/>
              <a:gd name="connsiteX3-81" fmla="*/ 1772093 w 1793358"/>
              <a:gd name="connsiteY3-82" fmla="*/ 10633 h 1743740"/>
              <a:gd name="connsiteX4-83" fmla="*/ 1793358 w 1793358"/>
              <a:gd name="connsiteY4-84" fmla="*/ 1743740 h 1743740"/>
              <a:gd name="connsiteX5-85" fmla="*/ 0 w 1793358"/>
              <a:gd name="connsiteY5-86" fmla="*/ 1690577 h 1743740"/>
              <a:gd name="connsiteX0-87" fmla="*/ 14177 w 1775637"/>
              <a:gd name="connsiteY0-88" fmla="*/ 1765005 h 1765005"/>
              <a:gd name="connsiteX1-89" fmla="*/ 0 w 1775637"/>
              <a:gd name="connsiteY1-90" fmla="*/ 680484 h 1765005"/>
              <a:gd name="connsiteX2-91" fmla="*/ 308345 w 1775637"/>
              <a:gd name="connsiteY2-92" fmla="*/ 0 h 1765005"/>
              <a:gd name="connsiteX3-93" fmla="*/ 1754372 w 1775637"/>
              <a:gd name="connsiteY3-94" fmla="*/ 10633 h 1765005"/>
              <a:gd name="connsiteX4-95" fmla="*/ 1775637 w 1775637"/>
              <a:gd name="connsiteY4-96" fmla="*/ 1743740 h 1765005"/>
              <a:gd name="connsiteX5-97" fmla="*/ 14177 w 1775637"/>
              <a:gd name="connsiteY5-98" fmla="*/ 1765005 h 1765005"/>
              <a:gd name="connsiteX0-99" fmla="*/ 0 w 1782725"/>
              <a:gd name="connsiteY0-100" fmla="*/ 1733107 h 1743740"/>
              <a:gd name="connsiteX1-101" fmla="*/ 7088 w 1782725"/>
              <a:gd name="connsiteY1-102" fmla="*/ 680484 h 1743740"/>
              <a:gd name="connsiteX2-103" fmla="*/ 315433 w 1782725"/>
              <a:gd name="connsiteY2-104" fmla="*/ 0 h 1743740"/>
              <a:gd name="connsiteX3-105" fmla="*/ 1761460 w 1782725"/>
              <a:gd name="connsiteY3-106" fmla="*/ 10633 h 1743740"/>
              <a:gd name="connsiteX4-107" fmla="*/ 1782725 w 1782725"/>
              <a:gd name="connsiteY4-108" fmla="*/ 1743740 h 1743740"/>
              <a:gd name="connsiteX5-109" fmla="*/ 0 w 1782725"/>
              <a:gd name="connsiteY5-110" fmla="*/ 1733107 h 1743740"/>
              <a:gd name="connsiteX0-111" fmla="*/ 14382 w 1775842"/>
              <a:gd name="connsiteY0-112" fmla="*/ 1722474 h 1743740"/>
              <a:gd name="connsiteX1-113" fmla="*/ 205 w 1775842"/>
              <a:gd name="connsiteY1-114" fmla="*/ 680484 h 1743740"/>
              <a:gd name="connsiteX2-115" fmla="*/ 308550 w 1775842"/>
              <a:gd name="connsiteY2-116" fmla="*/ 0 h 1743740"/>
              <a:gd name="connsiteX3-117" fmla="*/ 1754577 w 1775842"/>
              <a:gd name="connsiteY3-118" fmla="*/ 10633 h 1743740"/>
              <a:gd name="connsiteX4-119" fmla="*/ 1775842 w 1775842"/>
              <a:gd name="connsiteY4-120" fmla="*/ 1743740 h 1743740"/>
              <a:gd name="connsiteX5-121" fmla="*/ 14382 w 1775842"/>
              <a:gd name="connsiteY5-122" fmla="*/ 1722474 h 1743740"/>
              <a:gd name="connsiteX0-123" fmla="*/ 24944 w 1786404"/>
              <a:gd name="connsiteY0-124" fmla="*/ 1722474 h 1743740"/>
              <a:gd name="connsiteX1-125" fmla="*/ 134 w 1786404"/>
              <a:gd name="connsiteY1-126" fmla="*/ 393405 h 1743740"/>
              <a:gd name="connsiteX2-127" fmla="*/ 319112 w 1786404"/>
              <a:gd name="connsiteY2-128" fmla="*/ 0 h 1743740"/>
              <a:gd name="connsiteX3-129" fmla="*/ 1765139 w 1786404"/>
              <a:gd name="connsiteY3-130" fmla="*/ 10633 h 1743740"/>
              <a:gd name="connsiteX4-131" fmla="*/ 1786404 w 1786404"/>
              <a:gd name="connsiteY4-132" fmla="*/ 1743740 h 1743740"/>
              <a:gd name="connsiteX5-133" fmla="*/ 24944 w 1786404"/>
              <a:gd name="connsiteY5-134" fmla="*/ 1722474 h 1743740"/>
              <a:gd name="connsiteX0-135" fmla="*/ 24944 w 1786404"/>
              <a:gd name="connsiteY0-136" fmla="*/ 1722474 h 1743740"/>
              <a:gd name="connsiteX1-137" fmla="*/ 134 w 1786404"/>
              <a:gd name="connsiteY1-138" fmla="*/ 393405 h 1743740"/>
              <a:gd name="connsiteX2-139" fmla="*/ 372275 w 1786404"/>
              <a:gd name="connsiteY2-140" fmla="*/ 0 h 1743740"/>
              <a:gd name="connsiteX3-141" fmla="*/ 1765139 w 1786404"/>
              <a:gd name="connsiteY3-142" fmla="*/ 10633 h 1743740"/>
              <a:gd name="connsiteX4-143" fmla="*/ 1786404 w 1786404"/>
              <a:gd name="connsiteY4-144" fmla="*/ 1743740 h 1743740"/>
              <a:gd name="connsiteX5-145" fmla="*/ 24944 w 1786404"/>
              <a:gd name="connsiteY5-146" fmla="*/ 1722474 h 1743740"/>
              <a:gd name="connsiteX0-147" fmla="*/ 0 w 1761460"/>
              <a:gd name="connsiteY0-148" fmla="*/ 1722474 h 1743740"/>
              <a:gd name="connsiteX1-149" fmla="*/ 17721 w 1761460"/>
              <a:gd name="connsiteY1-150" fmla="*/ 393405 h 1743740"/>
              <a:gd name="connsiteX2-151" fmla="*/ 347331 w 1761460"/>
              <a:gd name="connsiteY2-152" fmla="*/ 0 h 1743740"/>
              <a:gd name="connsiteX3-153" fmla="*/ 1740195 w 1761460"/>
              <a:gd name="connsiteY3-154" fmla="*/ 10633 h 1743740"/>
              <a:gd name="connsiteX4-155" fmla="*/ 1761460 w 1761460"/>
              <a:gd name="connsiteY4-156" fmla="*/ 1743740 h 1743740"/>
              <a:gd name="connsiteX5-157" fmla="*/ 0 w 1761460"/>
              <a:gd name="connsiteY5-158" fmla="*/ 1722474 h 1743740"/>
              <a:gd name="connsiteX0-159" fmla="*/ 0 w 1772093"/>
              <a:gd name="connsiteY0-160" fmla="*/ 1722474 h 1743740"/>
              <a:gd name="connsiteX1-161" fmla="*/ 17721 w 1772093"/>
              <a:gd name="connsiteY1-162" fmla="*/ 393405 h 1743740"/>
              <a:gd name="connsiteX2-163" fmla="*/ 347331 w 1772093"/>
              <a:gd name="connsiteY2-164" fmla="*/ 0 h 1743740"/>
              <a:gd name="connsiteX3-165" fmla="*/ 1772093 w 1772093"/>
              <a:gd name="connsiteY3-166" fmla="*/ 0 h 1743740"/>
              <a:gd name="connsiteX4-167" fmla="*/ 1761460 w 1772093"/>
              <a:gd name="connsiteY4-168" fmla="*/ 1743740 h 1743740"/>
              <a:gd name="connsiteX5-169" fmla="*/ 0 w 1772093"/>
              <a:gd name="connsiteY5-170" fmla="*/ 1722474 h 17437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49" y="connsiteY5-50"/>
              </a:cxn>
            </a:cxnLst>
            <a:rect l="l" t="t" r="r" b="b"/>
            <a:pathLst>
              <a:path w="1772093" h="1743740">
                <a:moveTo>
                  <a:pt x="0" y="1722474"/>
                </a:moveTo>
                <a:cubicBezTo>
                  <a:pt x="2363" y="1371600"/>
                  <a:pt x="15358" y="744279"/>
                  <a:pt x="17721" y="393405"/>
                </a:cubicBezTo>
                <a:lnTo>
                  <a:pt x="347331" y="0"/>
                </a:lnTo>
                <a:lnTo>
                  <a:pt x="1772093" y="0"/>
                </a:lnTo>
                <a:cubicBezTo>
                  <a:pt x="1768549" y="581247"/>
                  <a:pt x="1765004" y="1162493"/>
                  <a:pt x="1761460" y="1743740"/>
                </a:cubicBezTo>
                <a:lnTo>
                  <a:pt x="0" y="172247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好友验证消息列表</a:t>
            </a:r>
          </a:p>
        </p:txBody>
      </p:sp>
      <p:sp>
        <p:nvSpPr>
          <p:cNvPr id="10" name="矩形 7"/>
          <p:cNvSpPr/>
          <p:nvPr/>
        </p:nvSpPr>
        <p:spPr>
          <a:xfrm>
            <a:off x="10714821" y="11205583"/>
            <a:ext cx="2444851" cy="1725571"/>
          </a:xfrm>
          <a:custGeom>
            <a:avLst/>
            <a:gdLst>
              <a:gd name="connsiteX0" fmla="*/ 0 w 1729563"/>
              <a:gd name="connsiteY0" fmla="*/ 0 h 1807535"/>
              <a:gd name="connsiteX1" fmla="*/ 1729563 w 1729563"/>
              <a:gd name="connsiteY1" fmla="*/ 0 h 1807535"/>
              <a:gd name="connsiteX2" fmla="*/ 1729563 w 1729563"/>
              <a:gd name="connsiteY2" fmla="*/ 1807535 h 1807535"/>
              <a:gd name="connsiteX3" fmla="*/ 0 w 1729563"/>
              <a:gd name="connsiteY3" fmla="*/ 1807535 h 1807535"/>
              <a:gd name="connsiteX4" fmla="*/ 0 w 1729563"/>
              <a:gd name="connsiteY4" fmla="*/ 0 h 1807535"/>
              <a:gd name="connsiteX0-1" fmla="*/ 0 w 1729563"/>
              <a:gd name="connsiteY0-2" fmla="*/ 1807535 h 1807535"/>
              <a:gd name="connsiteX1-3" fmla="*/ 1729563 w 1729563"/>
              <a:gd name="connsiteY1-4" fmla="*/ 0 h 1807535"/>
              <a:gd name="connsiteX2-5" fmla="*/ 1729563 w 1729563"/>
              <a:gd name="connsiteY2-6" fmla="*/ 1807535 h 1807535"/>
              <a:gd name="connsiteX3-7" fmla="*/ 0 w 1729563"/>
              <a:gd name="connsiteY3-8" fmla="*/ 1807535 h 1807535"/>
              <a:gd name="connsiteX0-9" fmla="*/ 0 w 1729563"/>
              <a:gd name="connsiteY0-10" fmla="*/ 1807535 h 1807535"/>
              <a:gd name="connsiteX1-11" fmla="*/ 1059712 w 1729563"/>
              <a:gd name="connsiteY1-12" fmla="*/ 733646 h 1807535"/>
              <a:gd name="connsiteX2-13" fmla="*/ 1729563 w 1729563"/>
              <a:gd name="connsiteY2-14" fmla="*/ 0 h 1807535"/>
              <a:gd name="connsiteX3-15" fmla="*/ 1729563 w 1729563"/>
              <a:gd name="connsiteY3-16" fmla="*/ 1807535 h 1807535"/>
              <a:gd name="connsiteX4-17" fmla="*/ 0 w 1729563"/>
              <a:gd name="connsiteY4-18" fmla="*/ 1807535 h 1807535"/>
              <a:gd name="connsiteX0-19" fmla="*/ 0 w 1729563"/>
              <a:gd name="connsiteY0-20" fmla="*/ 1807535 h 1807535"/>
              <a:gd name="connsiteX1-21" fmla="*/ 17721 w 1729563"/>
              <a:gd name="connsiteY1-22" fmla="*/ 797442 h 1807535"/>
              <a:gd name="connsiteX2-23" fmla="*/ 1729563 w 1729563"/>
              <a:gd name="connsiteY2-24" fmla="*/ 0 h 1807535"/>
              <a:gd name="connsiteX3-25" fmla="*/ 1729563 w 1729563"/>
              <a:gd name="connsiteY3-26" fmla="*/ 1807535 h 1807535"/>
              <a:gd name="connsiteX4-27" fmla="*/ 0 w 1729563"/>
              <a:gd name="connsiteY4-28" fmla="*/ 1807535 h 1807535"/>
              <a:gd name="connsiteX0-29" fmla="*/ 0 w 1729563"/>
              <a:gd name="connsiteY0-30" fmla="*/ 1807535 h 1807535"/>
              <a:gd name="connsiteX1-31" fmla="*/ 17721 w 1729563"/>
              <a:gd name="connsiteY1-32" fmla="*/ 797442 h 1807535"/>
              <a:gd name="connsiteX2-33" fmla="*/ 1729563 w 1729563"/>
              <a:gd name="connsiteY2-34" fmla="*/ 0 h 1807535"/>
              <a:gd name="connsiteX3-35" fmla="*/ 613144 w 1729563"/>
              <a:gd name="connsiteY3-36" fmla="*/ 499730 h 1807535"/>
              <a:gd name="connsiteX4-37" fmla="*/ 1729563 w 1729563"/>
              <a:gd name="connsiteY4-38" fmla="*/ 1807535 h 1807535"/>
              <a:gd name="connsiteX5" fmla="*/ 0 w 1729563"/>
              <a:gd name="connsiteY5" fmla="*/ 1807535 h 1807535"/>
              <a:gd name="connsiteX0-39" fmla="*/ 0 w 1729563"/>
              <a:gd name="connsiteY0-40" fmla="*/ 1807535 h 1807535"/>
              <a:gd name="connsiteX1-41" fmla="*/ 17721 w 1729563"/>
              <a:gd name="connsiteY1-42" fmla="*/ 797442 h 1807535"/>
              <a:gd name="connsiteX2-43" fmla="*/ 1729563 w 1729563"/>
              <a:gd name="connsiteY2-44" fmla="*/ 0 h 1807535"/>
              <a:gd name="connsiteX3-45" fmla="*/ 1644502 w 1729563"/>
              <a:gd name="connsiteY3-46" fmla="*/ 754912 h 1807535"/>
              <a:gd name="connsiteX4-47" fmla="*/ 1729563 w 1729563"/>
              <a:gd name="connsiteY4-48" fmla="*/ 1807535 h 1807535"/>
              <a:gd name="connsiteX5-49" fmla="*/ 0 w 1729563"/>
              <a:gd name="connsiteY5-50" fmla="*/ 1807535 h 1807535"/>
              <a:gd name="connsiteX0-51" fmla="*/ 0 w 1729563"/>
              <a:gd name="connsiteY0-52" fmla="*/ 1690577 h 1690577"/>
              <a:gd name="connsiteX1-53" fmla="*/ 17721 w 1729563"/>
              <a:gd name="connsiteY1-54" fmla="*/ 680484 h 1690577"/>
              <a:gd name="connsiteX2-55" fmla="*/ 326066 w 1729563"/>
              <a:gd name="connsiteY2-56" fmla="*/ 0 h 1690577"/>
              <a:gd name="connsiteX3-57" fmla="*/ 1644502 w 1729563"/>
              <a:gd name="connsiteY3-58" fmla="*/ 637954 h 1690577"/>
              <a:gd name="connsiteX4-59" fmla="*/ 1729563 w 1729563"/>
              <a:gd name="connsiteY4-60" fmla="*/ 1690577 h 1690577"/>
              <a:gd name="connsiteX5-61" fmla="*/ 0 w 1729563"/>
              <a:gd name="connsiteY5-62" fmla="*/ 1690577 h 1690577"/>
              <a:gd name="connsiteX0-63" fmla="*/ 0 w 1772093"/>
              <a:gd name="connsiteY0-64" fmla="*/ 1690577 h 1690577"/>
              <a:gd name="connsiteX1-65" fmla="*/ 17721 w 1772093"/>
              <a:gd name="connsiteY1-66" fmla="*/ 680484 h 1690577"/>
              <a:gd name="connsiteX2-67" fmla="*/ 326066 w 1772093"/>
              <a:gd name="connsiteY2-68" fmla="*/ 0 h 1690577"/>
              <a:gd name="connsiteX3-69" fmla="*/ 1772093 w 1772093"/>
              <a:gd name="connsiteY3-70" fmla="*/ 10633 h 1690577"/>
              <a:gd name="connsiteX4-71" fmla="*/ 1729563 w 1772093"/>
              <a:gd name="connsiteY4-72" fmla="*/ 1690577 h 1690577"/>
              <a:gd name="connsiteX5-73" fmla="*/ 0 w 1772093"/>
              <a:gd name="connsiteY5-74" fmla="*/ 1690577 h 1690577"/>
              <a:gd name="connsiteX0-75" fmla="*/ 0 w 1793358"/>
              <a:gd name="connsiteY0-76" fmla="*/ 1690577 h 1743740"/>
              <a:gd name="connsiteX1-77" fmla="*/ 17721 w 1793358"/>
              <a:gd name="connsiteY1-78" fmla="*/ 680484 h 1743740"/>
              <a:gd name="connsiteX2-79" fmla="*/ 326066 w 1793358"/>
              <a:gd name="connsiteY2-80" fmla="*/ 0 h 1743740"/>
              <a:gd name="connsiteX3-81" fmla="*/ 1772093 w 1793358"/>
              <a:gd name="connsiteY3-82" fmla="*/ 10633 h 1743740"/>
              <a:gd name="connsiteX4-83" fmla="*/ 1793358 w 1793358"/>
              <a:gd name="connsiteY4-84" fmla="*/ 1743740 h 1743740"/>
              <a:gd name="connsiteX5-85" fmla="*/ 0 w 1793358"/>
              <a:gd name="connsiteY5-86" fmla="*/ 1690577 h 1743740"/>
              <a:gd name="connsiteX0-87" fmla="*/ 14177 w 1775637"/>
              <a:gd name="connsiteY0-88" fmla="*/ 1765005 h 1765005"/>
              <a:gd name="connsiteX1-89" fmla="*/ 0 w 1775637"/>
              <a:gd name="connsiteY1-90" fmla="*/ 680484 h 1765005"/>
              <a:gd name="connsiteX2-91" fmla="*/ 308345 w 1775637"/>
              <a:gd name="connsiteY2-92" fmla="*/ 0 h 1765005"/>
              <a:gd name="connsiteX3-93" fmla="*/ 1754372 w 1775637"/>
              <a:gd name="connsiteY3-94" fmla="*/ 10633 h 1765005"/>
              <a:gd name="connsiteX4-95" fmla="*/ 1775637 w 1775637"/>
              <a:gd name="connsiteY4-96" fmla="*/ 1743740 h 1765005"/>
              <a:gd name="connsiteX5-97" fmla="*/ 14177 w 1775637"/>
              <a:gd name="connsiteY5-98" fmla="*/ 1765005 h 1765005"/>
              <a:gd name="connsiteX0-99" fmla="*/ 0 w 1782725"/>
              <a:gd name="connsiteY0-100" fmla="*/ 1733107 h 1743740"/>
              <a:gd name="connsiteX1-101" fmla="*/ 7088 w 1782725"/>
              <a:gd name="connsiteY1-102" fmla="*/ 680484 h 1743740"/>
              <a:gd name="connsiteX2-103" fmla="*/ 315433 w 1782725"/>
              <a:gd name="connsiteY2-104" fmla="*/ 0 h 1743740"/>
              <a:gd name="connsiteX3-105" fmla="*/ 1761460 w 1782725"/>
              <a:gd name="connsiteY3-106" fmla="*/ 10633 h 1743740"/>
              <a:gd name="connsiteX4-107" fmla="*/ 1782725 w 1782725"/>
              <a:gd name="connsiteY4-108" fmla="*/ 1743740 h 1743740"/>
              <a:gd name="connsiteX5-109" fmla="*/ 0 w 1782725"/>
              <a:gd name="connsiteY5-110" fmla="*/ 1733107 h 1743740"/>
              <a:gd name="connsiteX0-111" fmla="*/ 14382 w 1775842"/>
              <a:gd name="connsiteY0-112" fmla="*/ 1722474 h 1743740"/>
              <a:gd name="connsiteX1-113" fmla="*/ 205 w 1775842"/>
              <a:gd name="connsiteY1-114" fmla="*/ 680484 h 1743740"/>
              <a:gd name="connsiteX2-115" fmla="*/ 308550 w 1775842"/>
              <a:gd name="connsiteY2-116" fmla="*/ 0 h 1743740"/>
              <a:gd name="connsiteX3-117" fmla="*/ 1754577 w 1775842"/>
              <a:gd name="connsiteY3-118" fmla="*/ 10633 h 1743740"/>
              <a:gd name="connsiteX4-119" fmla="*/ 1775842 w 1775842"/>
              <a:gd name="connsiteY4-120" fmla="*/ 1743740 h 1743740"/>
              <a:gd name="connsiteX5-121" fmla="*/ 14382 w 1775842"/>
              <a:gd name="connsiteY5-122" fmla="*/ 1722474 h 1743740"/>
              <a:gd name="connsiteX0-123" fmla="*/ 24944 w 1786404"/>
              <a:gd name="connsiteY0-124" fmla="*/ 1722474 h 1743740"/>
              <a:gd name="connsiteX1-125" fmla="*/ 134 w 1786404"/>
              <a:gd name="connsiteY1-126" fmla="*/ 393405 h 1743740"/>
              <a:gd name="connsiteX2-127" fmla="*/ 319112 w 1786404"/>
              <a:gd name="connsiteY2-128" fmla="*/ 0 h 1743740"/>
              <a:gd name="connsiteX3-129" fmla="*/ 1765139 w 1786404"/>
              <a:gd name="connsiteY3-130" fmla="*/ 10633 h 1743740"/>
              <a:gd name="connsiteX4-131" fmla="*/ 1786404 w 1786404"/>
              <a:gd name="connsiteY4-132" fmla="*/ 1743740 h 1743740"/>
              <a:gd name="connsiteX5-133" fmla="*/ 24944 w 1786404"/>
              <a:gd name="connsiteY5-134" fmla="*/ 1722474 h 1743740"/>
              <a:gd name="connsiteX0-135" fmla="*/ 24944 w 1786404"/>
              <a:gd name="connsiteY0-136" fmla="*/ 1722474 h 1743740"/>
              <a:gd name="connsiteX1-137" fmla="*/ 134 w 1786404"/>
              <a:gd name="connsiteY1-138" fmla="*/ 393405 h 1743740"/>
              <a:gd name="connsiteX2-139" fmla="*/ 372275 w 1786404"/>
              <a:gd name="connsiteY2-140" fmla="*/ 0 h 1743740"/>
              <a:gd name="connsiteX3-141" fmla="*/ 1765139 w 1786404"/>
              <a:gd name="connsiteY3-142" fmla="*/ 10633 h 1743740"/>
              <a:gd name="connsiteX4-143" fmla="*/ 1786404 w 1786404"/>
              <a:gd name="connsiteY4-144" fmla="*/ 1743740 h 1743740"/>
              <a:gd name="connsiteX5-145" fmla="*/ 24944 w 1786404"/>
              <a:gd name="connsiteY5-146" fmla="*/ 1722474 h 1743740"/>
              <a:gd name="connsiteX0-147" fmla="*/ 0 w 1761460"/>
              <a:gd name="connsiteY0-148" fmla="*/ 1722474 h 1743740"/>
              <a:gd name="connsiteX1-149" fmla="*/ 17721 w 1761460"/>
              <a:gd name="connsiteY1-150" fmla="*/ 393405 h 1743740"/>
              <a:gd name="connsiteX2-151" fmla="*/ 347331 w 1761460"/>
              <a:gd name="connsiteY2-152" fmla="*/ 0 h 1743740"/>
              <a:gd name="connsiteX3-153" fmla="*/ 1740195 w 1761460"/>
              <a:gd name="connsiteY3-154" fmla="*/ 10633 h 1743740"/>
              <a:gd name="connsiteX4-155" fmla="*/ 1761460 w 1761460"/>
              <a:gd name="connsiteY4-156" fmla="*/ 1743740 h 1743740"/>
              <a:gd name="connsiteX5-157" fmla="*/ 0 w 1761460"/>
              <a:gd name="connsiteY5-158" fmla="*/ 1722474 h 1743740"/>
              <a:gd name="connsiteX0-159" fmla="*/ 0 w 1772093"/>
              <a:gd name="connsiteY0-160" fmla="*/ 1722474 h 1743740"/>
              <a:gd name="connsiteX1-161" fmla="*/ 17721 w 1772093"/>
              <a:gd name="connsiteY1-162" fmla="*/ 393405 h 1743740"/>
              <a:gd name="connsiteX2-163" fmla="*/ 347331 w 1772093"/>
              <a:gd name="connsiteY2-164" fmla="*/ 0 h 1743740"/>
              <a:gd name="connsiteX3-165" fmla="*/ 1772093 w 1772093"/>
              <a:gd name="connsiteY3-166" fmla="*/ 0 h 1743740"/>
              <a:gd name="connsiteX4-167" fmla="*/ 1761460 w 1772093"/>
              <a:gd name="connsiteY4-168" fmla="*/ 1743740 h 1743740"/>
              <a:gd name="connsiteX5-169" fmla="*/ 0 w 1772093"/>
              <a:gd name="connsiteY5-170" fmla="*/ 1722474 h 17437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49" y="connsiteY5-50"/>
              </a:cxn>
            </a:cxnLst>
            <a:rect l="l" t="t" r="r" b="b"/>
            <a:pathLst>
              <a:path w="1772093" h="1743740">
                <a:moveTo>
                  <a:pt x="0" y="1722474"/>
                </a:moveTo>
                <a:cubicBezTo>
                  <a:pt x="2363" y="1371600"/>
                  <a:pt x="15358" y="744279"/>
                  <a:pt x="17721" y="393405"/>
                </a:cubicBezTo>
                <a:lnTo>
                  <a:pt x="347331" y="0"/>
                </a:lnTo>
                <a:lnTo>
                  <a:pt x="1772093" y="0"/>
                </a:lnTo>
                <a:cubicBezTo>
                  <a:pt x="1768549" y="581247"/>
                  <a:pt x="1765004" y="1162493"/>
                  <a:pt x="1761460" y="1743740"/>
                </a:cubicBezTo>
                <a:lnTo>
                  <a:pt x="0" y="172247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添加好友按钮</a:t>
            </a:r>
          </a:p>
        </p:txBody>
      </p:sp>
      <p:sp>
        <p:nvSpPr>
          <p:cNvPr id="11" name="矩形 7"/>
          <p:cNvSpPr/>
          <p:nvPr/>
        </p:nvSpPr>
        <p:spPr>
          <a:xfrm>
            <a:off x="21755625" y="1957670"/>
            <a:ext cx="1970051" cy="3465311"/>
          </a:xfrm>
          <a:custGeom>
            <a:avLst/>
            <a:gdLst>
              <a:gd name="connsiteX0" fmla="*/ 0 w 1729563"/>
              <a:gd name="connsiteY0" fmla="*/ 0 h 1807535"/>
              <a:gd name="connsiteX1" fmla="*/ 1729563 w 1729563"/>
              <a:gd name="connsiteY1" fmla="*/ 0 h 1807535"/>
              <a:gd name="connsiteX2" fmla="*/ 1729563 w 1729563"/>
              <a:gd name="connsiteY2" fmla="*/ 1807535 h 1807535"/>
              <a:gd name="connsiteX3" fmla="*/ 0 w 1729563"/>
              <a:gd name="connsiteY3" fmla="*/ 1807535 h 1807535"/>
              <a:gd name="connsiteX4" fmla="*/ 0 w 1729563"/>
              <a:gd name="connsiteY4" fmla="*/ 0 h 1807535"/>
              <a:gd name="connsiteX0-1" fmla="*/ 0 w 1729563"/>
              <a:gd name="connsiteY0-2" fmla="*/ 1807535 h 1807535"/>
              <a:gd name="connsiteX1-3" fmla="*/ 1729563 w 1729563"/>
              <a:gd name="connsiteY1-4" fmla="*/ 0 h 1807535"/>
              <a:gd name="connsiteX2-5" fmla="*/ 1729563 w 1729563"/>
              <a:gd name="connsiteY2-6" fmla="*/ 1807535 h 1807535"/>
              <a:gd name="connsiteX3-7" fmla="*/ 0 w 1729563"/>
              <a:gd name="connsiteY3-8" fmla="*/ 1807535 h 1807535"/>
              <a:gd name="connsiteX0-9" fmla="*/ 0 w 1729563"/>
              <a:gd name="connsiteY0-10" fmla="*/ 1807535 h 1807535"/>
              <a:gd name="connsiteX1-11" fmla="*/ 1059712 w 1729563"/>
              <a:gd name="connsiteY1-12" fmla="*/ 733646 h 1807535"/>
              <a:gd name="connsiteX2-13" fmla="*/ 1729563 w 1729563"/>
              <a:gd name="connsiteY2-14" fmla="*/ 0 h 1807535"/>
              <a:gd name="connsiteX3-15" fmla="*/ 1729563 w 1729563"/>
              <a:gd name="connsiteY3-16" fmla="*/ 1807535 h 1807535"/>
              <a:gd name="connsiteX4-17" fmla="*/ 0 w 1729563"/>
              <a:gd name="connsiteY4-18" fmla="*/ 1807535 h 1807535"/>
              <a:gd name="connsiteX0-19" fmla="*/ 0 w 1729563"/>
              <a:gd name="connsiteY0-20" fmla="*/ 1807535 h 1807535"/>
              <a:gd name="connsiteX1-21" fmla="*/ 17721 w 1729563"/>
              <a:gd name="connsiteY1-22" fmla="*/ 797442 h 1807535"/>
              <a:gd name="connsiteX2-23" fmla="*/ 1729563 w 1729563"/>
              <a:gd name="connsiteY2-24" fmla="*/ 0 h 1807535"/>
              <a:gd name="connsiteX3-25" fmla="*/ 1729563 w 1729563"/>
              <a:gd name="connsiteY3-26" fmla="*/ 1807535 h 1807535"/>
              <a:gd name="connsiteX4-27" fmla="*/ 0 w 1729563"/>
              <a:gd name="connsiteY4-28" fmla="*/ 1807535 h 1807535"/>
              <a:gd name="connsiteX0-29" fmla="*/ 0 w 1729563"/>
              <a:gd name="connsiteY0-30" fmla="*/ 1807535 h 1807535"/>
              <a:gd name="connsiteX1-31" fmla="*/ 17721 w 1729563"/>
              <a:gd name="connsiteY1-32" fmla="*/ 797442 h 1807535"/>
              <a:gd name="connsiteX2-33" fmla="*/ 1729563 w 1729563"/>
              <a:gd name="connsiteY2-34" fmla="*/ 0 h 1807535"/>
              <a:gd name="connsiteX3-35" fmla="*/ 613144 w 1729563"/>
              <a:gd name="connsiteY3-36" fmla="*/ 499730 h 1807535"/>
              <a:gd name="connsiteX4-37" fmla="*/ 1729563 w 1729563"/>
              <a:gd name="connsiteY4-38" fmla="*/ 1807535 h 1807535"/>
              <a:gd name="connsiteX5" fmla="*/ 0 w 1729563"/>
              <a:gd name="connsiteY5" fmla="*/ 1807535 h 1807535"/>
              <a:gd name="connsiteX0-39" fmla="*/ 0 w 1729563"/>
              <a:gd name="connsiteY0-40" fmla="*/ 1807535 h 1807535"/>
              <a:gd name="connsiteX1-41" fmla="*/ 17721 w 1729563"/>
              <a:gd name="connsiteY1-42" fmla="*/ 797442 h 1807535"/>
              <a:gd name="connsiteX2-43" fmla="*/ 1729563 w 1729563"/>
              <a:gd name="connsiteY2-44" fmla="*/ 0 h 1807535"/>
              <a:gd name="connsiteX3-45" fmla="*/ 1644502 w 1729563"/>
              <a:gd name="connsiteY3-46" fmla="*/ 754912 h 1807535"/>
              <a:gd name="connsiteX4-47" fmla="*/ 1729563 w 1729563"/>
              <a:gd name="connsiteY4-48" fmla="*/ 1807535 h 1807535"/>
              <a:gd name="connsiteX5-49" fmla="*/ 0 w 1729563"/>
              <a:gd name="connsiteY5-50" fmla="*/ 1807535 h 1807535"/>
              <a:gd name="connsiteX0-51" fmla="*/ 0 w 1729563"/>
              <a:gd name="connsiteY0-52" fmla="*/ 1690577 h 1690577"/>
              <a:gd name="connsiteX1-53" fmla="*/ 17721 w 1729563"/>
              <a:gd name="connsiteY1-54" fmla="*/ 680484 h 1690577"/>
              <a:gd name="connsiteX2-55" fmla="*/ 326066 w 1729563"/>
              <a:gd name="connsiteY2-56" fmla="*/ 0 h 1690577"/>
              <a:gd name="connsiteX3-57" fmla="*/ 1644502 w 1729563"/>
              <a:gd name="connsiteY3-58" fmla="*/ 637954 h 1690577"/>
              <a:gd name="connsiteX4-59" fmla="*/ 1729563 w 1729563"/>
              <a:gd name="connsiteY4-60" fmla="*/ 1690577 h 1690577"/>
              <a:gd name="connsiteX5-61" fmla="*/ 0 w 1729563"/>
              <a:gd name="connsiteY5-62" fmla="*/ 1690577 h 1690577"/>
              <a:gd name="connsiteX0-63" fmla="*/ 0 w 1772093"/>
              <a:gd name="connsiteY0-64" fmla="*/ 1690577 h 1690577"/>
              <a:gd name="connsiteX1-65" fmla="*/ 17721 w 1772093"/>
              <a:gd name="connsiteY1-66" fmla="*/ 680484 h 1690577"/>
              <a:gd name="connsiteX2-67" fmla="*/ 326066 w 1772093"/>
              <a:gd name="connsiteY2-68" fmla="*/ 0 h 1690577"/>
              <a:gd name="connsiteX3-69" fmla="*/ 1772093 w 1772093"/>
              <a:gd name="connsiteY3-70" fmla="*/ 10633 h 1690577"/>
              <a:gd name="connsiteX4-71" fmla="*/ 1729563 w 1772093"/>
              <a:gd name="connsiteY4-72" fmla="*/ 1690577 h 1690577"/>
              <a:gd name="connsiteX5-73" fmla="*/ 0 w 1772093"/>
              <a:gd name="connsiteY5-74" fmla="*/ 1690577 h 1690577"/>
              <a:gd name="connsiteX0-75" fmla="*/ 0 w 1793358"/>
              <a:gd name="connsiteY0-76" fmla="*/ 1690577 h 1743740"/>
              <a:gd name="connsiteX1-77" fmla="*/ 17721 w 1793358"/>
              <a:gd name="connsiteY1-78" fmla="*/ 680484 h 1743740"/>
              <a:gd name="connsiteX2-79" fmla="*/ 326066 w 1793358"/>
              <a:gd name="connsiteY2-80" fmla="*/ 0 h 1743740"/>
              <a:gd name="connsiteX3-81" fmla="*/ 1772093 w 1793358"/>
              <a:gd name="connsiteY3-82" fmla="*/ 10633 h 1743740"/>
              <a:gd name="connsiteX4-83" fmla="*/ 1793358 w 1793358"/>
              <a:gd name="connsiteY4-84" fmla="*/ 1743740 h 1743740"/>
              <a:gd name="connsiteX5-85" fmla="*/ 0 w 1793358"/>
              <a:gd name="connsiteY5-86" fmla="*/ 1690577 h 1743740"/>
              <a:gd name="connsiteX0-87" fmla="*/ 14177 w 1775637"/>
              <a:gd name="connsiteY0-88" fmla="*/ 1765005 h 1765005"/>
              <a:gd name="connsiteX1-89" fmla="*/ 0 w 1775637"/>
              <a:gd name="connsiteY1-90" fmla="*/ 680484 h 1765005"/>
              <a:gd name="connsiteX2-91" fmla="*/ 308345 w 1775637"/>
              <a:gd name="connsiteY2-92" fmla="*/ 0 h 1765005"/>
              <a:gd name="connsiteX3-93" fmla="*/ 1754372 w 1775637"/>
              <a:gd name="connsiteY3-94" fmla="*/ 10633 h 1765005"/>
              <a:gd name="connsiteX4-95" fmla="*/ 1775637 w 1775637"/>
              <a:gd name="connsiteY4-96" fmla="*/ 1743740 h 1765005"/>
              <a:gd name="connsiteX5-97" fmla="*/ 14177 w 1775637"/>
              <a:gd name="connsiteY5-98" fmla="*/ 1765005 h 1765005"/>
              <a:gd name="connsiteX0-99" fmla="*/ 0 w 1782725"/>
              <a:gd name="connsiteY0-100" fmla="*/ 1733107 h 1743740"/>
              <a:gd name="connsiteX1-101" fmla="*/ 7088 w 1782725"/>
              <a:gd name="connsiteY1-102" fmla="*/ 680484 h 1743740"/>
              <a:gd name="connsiteX2-103" fmla="*/ 315433 w 1782725"/>
              <a:gd name="connsiteY2-104" fmla="*/ 0 h 1743740"/>
              <a:gd name="connsiteX3-105" fmla="*/ 1761460 w 1782725"/>
              <a:gd name="connsiteY3-106" fmla="*/ 10633 h 1743740"/>
              <a:gd name="connsiteX4-107" fmla="*/ 1782725 w 1782725"/>
              <a:gd name="connsiteY4-108" fmla="*/ 1743740 h 1743740"/>
              <a:gd name="connsiteX5-109" fmla="*/ 0 w 1782725"/>
              <a:gd name="connsiteY5-110" fmla="*/ 1733107 h 1743740"/>
              <a:gd name="connsiteX0-111" fmla="*/ 14382 w 1775842"/>
              <a:gd name="connsiteY0-112" fmla="*/ 1722474 h 1743740"/>
              <a:gd name="connsiteX1-113" fmla="*/ 205 w 1775842"/>
              <a:gd name="connsiteY1-114" fmla="*/ 680484 h 1743740"/>
              <a:gd name="connsiteX2-115" fmla="*/ 308550 w 1775842"/>
              <a:gd name="connsiteY2-116" fmla="*/ 0 h 1743740"/>
              <a:gd name="connsiteX3-117" fmla="*/ 1754577 w 1775842"/>
              <a:gd name="connsiteY3-118" fmla="*/ 10633 h 1743740"/>
              <a:gd name="connsiteX4-119" fmla="*/ 1775842 w 1775842"/>
              <a:gd name="connsiteY4-120" fmla="*/ 1743740 h 1743740"/>
              <a:gd name="connsiteX5-121" fmla="*/ 14382 w 1775842"/>
              <a:gd name="connsiteY5-122" fmla="*/ 1722474 h 1743740"/>
              <a:gd name="connsiteX0-123" fmla="*/ 24944 w 1786404"/>
              <a:gd name="connsiteY0-124" fmla="*/ 1722474 h 1743740"/>
              <a:gd name="connsiteX1-125" fmla="*/ 134 w 1786404"/>
              <a:gd name="connsiteY1-126" fmla="*/ 393405 h 1743740"/>
              <a:gd name="connsiteX2-127" fmla="*/ 319112 w 1786404"/>
              <a:gd name="connsiteY2-128" fmla="*/ 0 h 1743740"/>
              <a:gd name="connsiteX3-129" fmla="*/ 1765139 w 1786404"/>
              <a:gd name="connsiteY3-130" fmla="*/ 10633 h 1743740"/>
              <a:gd name="connsiteX4-131" fmla="*/ 1786404 w 1786404"/>
              <a:gd name="connsiteY4-132" fmla="*/ 1743740 h 1743740"/>
              <a:gd name="connsiteX5-133" fmla="*/ 24944 w 1786404"/>
              <a:gd name="connsiteY5-134" fmla="*/ 1722474 h 1743740"/>
              <a:gd name="connsiteX0-135" fmla="*/ 24944 w 1786404"/>
              <a:gd name="connsiteY0-136" fmla="*/ 1722474 h 1743740"/>
              <a:gd name="connsiteX1-137" fmla="*/ 134 w 1786404"/>
              <a:gd name="connsiteY1-138" fmla="*/ 393405 h 1743740"/>
              <a:gd name="connsiteX2-139" fmla="*/ 372275 w 1786404"/>
              <a:gd name="connsiteY2-140" fmla="*/ 0 h 1743740"/>
              <a:gd name="connsiteX3-141" fmla="*/ 1765139 w 1786404"/>
              <a:gd name="connsiteY3-142" fmla="*/ 10633 h 1743740"/>
              <a:gd name="connsiteX4-143" fmla="*/ 1786404 w 1786404"/>
              <a:gd name="connsiteY4-144" fmla="*/ 1743740 h 1743740"/>
              <a:gd name="connsiteX5-145" fmla="*/ 24944 w 1786404"/>
              <a:gd name="connsiteY5-146" fmla="*/ 1722474 h 1743740"/>
              <a:gd name="connsiteX0-147" fmla="*/ 0 w 1761460"/>
              <a:gd name="connsiteY0-148" fmla="*/ 1722474 h 1743740"/>
              <a:gd name="connsiteX1-149" fmla="*/ 17721 w 1761460"/>
              <a:gd name="connsiteY1-150" fmla="*/ 393405 h 1743740"/>
              <a:gd name="connsiteX2-151" fmla="*/ 347331 w 1761460"/>
              <a:gd name="connsiteY2-152" fmla="*/ 0 h 1743740"/>
              <a:gd name="connsiteX3-153" fmla="*/ 1740195 w 1761460"/>
              <a:gd name="connsiteY3-154" fmla="*/ 10633 h 1743740"/>
              <a:gd name="connsiteX4-155" fmla="*/ 1761460 w 1761460"/>
              <a:gd name="connsiteY4-156" fmla="*/ 1743740 h 1743740"/>
              <a:gd name="connsiteX5-157" fmla="*/ 0 w 1761460"/>
              <a:gd name="connsiteY5-158" fmla="*/ 1722474 h 1743740"/>
              <a:gd name="connsiteX0-159" fmla="*/ 0 w 1772093"/>
              <a:gd name="connsiteY0-160" fmla="*/ 1722474 h 1743740"/>
              <a:gd name="connsiteX1-161" fmla="*/ 17721 w 1772093"/>
              <a:gd name="connsiteY1-162" fmla="*/ 393405 h 1743740"/>
              <a:gd name="connsiteX2-163" fmla="*/ 347331 w 1772093"/>
              <a:gd name="connsiteY2-164" fmla="*/ 0 h 1743740"/>
              <a:gd name="connsiteX3-165" fmla="*/ 1772093 w 1772093"/>
              <a:gd name="connsiteY3-166" fmla="*/ 0 h 1743740"/>
              <a:gd name="connsiteX4-167" fmla="*/ 1761460 w 1772093"/>
              <a:gd name="connsiteY4-168" fmla="*/ 1743740 h 1743740"/>
              <a:gd name="connsiteX5-169" fmla="*/ 0 w 1772093"/>
              <a:gd name="connsiteY5-170" fmla="*/ 1722474 h 17437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49" y="connsiteY5-50"/>
              </a:cxn>
            </a:cxnLst>
            <a:rect l="l" t="t" r="r" b="b"/>
            <a:pathLst>
              <a:path w="1772093" h="1743740">
                <a:moveTo>
                  <a:pt x="0" y="1722474"/>
                </a:moveTo>
                <a:cubicBezTo>
                  <a:pt x="2363" y="1371600"/>
                  <a:pt x="15358" y="744279"/>
                  <a:pt x="17721" y="393405"/>
                </a:cubicBezTo>
                <a:lnTo>
                  <a:pt x="347331" y="0"/>
                </a:lnTo>
                <a:lnTo>
                  <a:pt x="1772093" y="0"/>
                </a:lnTo>
                <a:cubicBezTo>
                  <a:pt x="1768549" y="581247"/>
                  <a:pt x="1765004" y="1162493"/>
                  <a:pt x="1761460" y="1743740"/>
                </a:cubicBezTo>
                <a:lnTo>
                  <a:pt x="0" y="1722474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修改好友备注名</a:t>
            </a:r>
            <a:endParaRPr lang="en-US" altLang="zh-CN" sz="3600" dirty="0">
              <a:solidFill>
                <a:srgbClr val="44546A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删除好友</a:t>
            </a:r>
            <a:endParaRPr lang="en-US" altLang="zh-CN" sz="3600" dirty="0">
              <a:solidFill>
                <a:srgbClr val="44546A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矩形: 剪去单角 11"/>
          <p:cNvSpPr/>
          <p:nvPr/>
        </p:nvSpPr>
        <p:spPr>
          <a:xfrm>
            <a:off x="744071" y="5472585"/>
            <a:ext cx="1920450" cy="4138530"/>
          </a:xfrm>
          <a:prstGeom prst="snip1Rect">
            <a:avLst>
              <a:gd name="adj" fmla="val 2683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好友列表</a:t>
            </a:r>
          </a:p>
        </p:txBody>
      </p:sp>
      <p:sp>
        <p:nvSpPr>
          <p:cNvPr id="13" name="矩形: 剪去单角 12"/>
          <p:cNvSpPr/>
          <p:nvPr/>
        </p:nvSpPr>
        <p:spPr>
          <a:xfrm>
            <a:off x="11711890" y="5430068"/>
            <a:ext cx="1922589" cy="3607040"/>
          </a:xfrm>
          <a:prstGeom prst="snip1Rect">
            <a:avLst>
              <a:gd name="adj" fmla="val 2683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zh-CN" altLang="en-US" sz="3600" dirty="0">
                <a:solidFill>
                  <a:srgbClr val="44546A"/>
                </a:solidFill>
                <a:latin typeface="等线" panose="02010600030101010101" charset="-122"/>
                <a:ea typeface="等线" panose="02010600030101010101" charset="-122"/>
              </a:rPr>
              <a:t>好友个人信息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007635" y="7311445"/>
            <a:ext cx="2345514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165"/>
            <a:r>
              <a:rPr lang="zh-CN" altLang="en-US" sz="3600" b="1" spc="6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Semi" charset="0"/>
              </a:rPr>
              <a:t>账号管理</a:t>
            </a:r>
            <a:endParaRPr lang="en-US" sz="3600" b="1" spc="600" dirty="0">
              <a:solidFill>
                <a:srgbClr val="44546A"/>
              </a:solidFill>
              <a:latin typeface="黑体" panose="02010609060101010101" pitchFamily="49" charset="-122"/>
              <a:ea typeface="黑体" panose="02010609060101010101" pitchFamily="49" charset="-122"/>
              <a:cs typeface="Montserrat Sem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75153" y="7989003"/>
            <a:ext cx="3746006" cy="3784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保存用户头像、昵称、性别、生日等个人信息，以便好友可以看到这些信息。</a:t>
            </a:r>
            <a:endParaRPr lang="en-US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88059" y="7311445"/>
            <a:ext cx="2345514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165"/>
            <a:r>
              <a:rPr lang="zh-CN" altLang="en-US" sz="3600" b="1" spc="6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Semi" charset="0"/>
              </a:rPr>
              <a:t>好友管理</a:t>
            </a:r>
            <a:endParaRPr lang="en-US" sz="3600" b="1" spc="600" dirty="0">
              <a:solidFill>
                <a:srgbClr val="44546A"/>
              </a:solidFill>
              <a:latin typeface="黑体" panose="02010609060101010101" pitchFamily="49" charset="-122"/>
              <a:ea typeface="黑体" panose="02010609060101010101" pitchFamily="49" charset="-122"/>
              <a:cs typeface="Montserrat Sem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19361" y="8010264"/>
            <a:ext cx="4375806" cy="25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搜索</a:t>
            </a:r>
            <a:r>
              <a:rPr lang="en-US" altLang="zh-CN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获取用户信息</a:t>
            </a:r>
            <a:endParaRPr lang="en-US" altLang="zh-CN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发送好友请求</a:t>
            </a:r>
            <a:endParaRPr lang="en-US" altLang="zh-CN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保存好友列表</a:t>
            </a:r>
            <a:endParaRPr lang="en-US" altLang="zh-CN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/>
            <a:endParaRPr lang="en-US" sz="1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22609" y="7311445"/>
            <a:ext cx="2345514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828165"/>
            <a:r>
              <a:rPr lang="zh-CN" altLang="en-US" sz="3600" b="1" spc="600" dirty="0">
                <a:solidFill>
                  <a:srgbClr val="44546A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Semi" charset="0"/>
              </a:rPr>
              <a:t>发送消息</a:t>
            </a:r>
            <a:endParaRPr lang="en-US" sz="3600" b="1" spc="600" dirty="0">
              <a:solidFill>
                <a:srgbClr val="44546A"/>
              </a:solidFill>
              <a:latin typeface="黑体" panose="02010609060101010101" pitchFamily="49" charset="-122"/>
              <a:ea typeface="黑体" panose="02010609060101010101" pitchFamily="49" charset="-122"/>
              <a:cs typeface="Montserrat Sem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75163" y="7925226"/>
            <a:ext cx="4735598" cy="452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向好友发送消息</a:t>
            </a:r>
            <a:endParaRPr lang="en-US" altLang="zh-CN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在线 </a:t>
            </a:r>
            <a:r>
              <a:rPr lang="en-US" altLang="zh-CN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/ </a:t>
            </a: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离线监听好友发送来的消息</a:t>
            </a:r>
            <a:endParaRPr lang="en-US" altLang="zh-CN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好友聊天记录保存在本地数据库中，数据库使用</a:t>
            </a:r>
            <a:r>
              <a:rPr lang="en-US" altLang="zh-CN" sz="32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ActiveAndroid</a:t>
            </a:r>
            <a:endParaRPr lang="en-US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11661" y="1334083"/>
            <a:ext cx="10278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好友功能</a:t>
            </a: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</a:rPr>
              <a:t>-</a:t>
            </a:r>
            <a:r>
              <a:rPr lang="en-US" altLang="zh-CN" sz="9600" b="1" dirty="0" err="1">
                <a:solidFill>
                  <a:schemeClr val="tx2"/>
                </a:solidFill>
                <a:latin typeface="Montserrat Semi" charset="0"/>
              </a:rPr>
              <a:t>JMessage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97504" y="3111457"/>
            <a:ext cx="15106461" cy="15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165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极光 </a:t>
            </a:r>
            <a:r>
              <a:rPr lang="en-US" altLang="zh-CN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IM</a:t>
            </a: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（英文名 </a:t>
            </a:r>
            <a:r>
              <a:rPr lang="en-US" altLang="zh-CN" sz="3200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JMessage</a:t>
            </a: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）致力于帮助 </a:t>
            </a:r>
            <a:r>
              <a:rPr lang="en-US" altLang="zh-CN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App </a:t>
            </a: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解决应用内聊天和跨应用聊天问题，开发者可集成</a:t>
            </a:r>
            <a:r>
              <a:rPr lang="en-US" altLang="zh-CN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SDK</a:t>
            </a: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，快速实现稳定可靠的聊天功能。</a:t>
            </a:r>
            <a:r>
              <a:rPr lang="en-US" altLang="zh-CN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——</a:t>
            </a:r>
            <a:r>
              <a:rPr lang="en-US" altLang="zh-CN" sz="3200" dirty="0" err="1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Jmessage</a:t>
            </a:r>
            <a:r>
              <a:rPr lang="zh-CN" altLang="en-US" sz="32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官网</a:t>
            </a:r>
            <a:endParaRPr lang="en-US" sz="3200" dirty="0">
              <a:solidFill>
                <a:prstClr val="black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Shape 2615"/>
          <p:cNvSpPr/>
          <p:nvPr/>
        </p:nvSpPr>
        <p:spPr>
          <a:xfrm>
            <a:off x="5378677" y="5451234"/>
            <a:ext cx="1406766" cy="140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76160" tIns="76160" rIns="76160" bIns="76160" anchor="ctr"/>
          <a:lstStyle/>
          <a:p>
            <a:pPr defTabSz="9137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99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4" name="Shape 2617"/>
          <p:cNvSpPr/>
          <p:nvPr/>
        </p:nvSpPr>
        <p:spPr>
          <a:xfrm>
            <a:off x="11349828" y="5604419"/>
            <a:ext cx="1531985" cy="1253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76160" tIns="76160" rIns="76160" bIns="76160" anchor="ctr"/>
          <a:lstStyle/>
          <a:p>
            <a:pPr defTabSz="9137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99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15" name="Shape 2554"/>
          <p:cNvSpPr/>
          <p:nvPr/>
        </p:nvSpPr>
        <p:spPr>
          <a:xfrm>
            <a:off x="17436195" y="5604785"/>
            <a:ext cx="1378535" cy="125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76160" tIns="76160" rIns="76160" bIns="76160" anchor="ctr"/>
          <a:lstStyle/>
          <a:p>
            <a:pPr defTabSz="9137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5995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3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14125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rgbClr val="7030A0"/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rgbClr val="7030A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7030A0"/>
          </a:solidFill>
          <a:ln w="12700">
            <a:solidFill>
              <a:srgbClr val="7030A0"/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2805033" y="2949043"/>
            <a:ext cx="9934744" cy="329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用户在“我”的页面下可以看到自己设置的头像和个人信息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可以修改个人信息（昵称、生日、性别、身高、体重），头像单独修改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参考标准会根据性别、身高、体重的不同而不同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05033" y="1334083"/>
            <a:ext cx="5109091" cy="1569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个人信息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4054" y="9755108"/>
            <a:ext cx="9934744" cy="230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用户选择一段日期（默认为当天为止的前七天）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统计在这段时间内的所有记录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Lato Light" charset="0"/>
              </a:rPr>
              <a:t>根据性别、身高、体重给出参考标准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39710" y="8140148"/>
            <a:ext cx="5109091" cy="1569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统计报表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42647" b="25891"/>
          <a:stretch>
            <a:fillRect/>
          </a:stretch>
        </p:blipFill>
        <p:spPr>
          <a:xfrm>
            <a:off x="0" y="1786"/>
            <a:ext cx="12115820" cy="685621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35271"/>
          <a:stretch>
            <a:fillRect/>
          </a:stretch>
        </p:blipFill>
        <p:spPr>
          <a:xfrm>
            <a:off x="12115822" y="6858000"/>
            <a:ext cx="12261830" cy="685621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3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14125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7030A0"/>
          </a:solidFill>
          <a:ln w="12700">
            <a:solidFill>
              <a:srgbClr val="7030A0"/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99301" y="1066889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选择食物识别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68" y="3985979"/>
            <a:ext cx="4932786" cy="8441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85" y="7283636"/>
            <a:ext cx="4557711" cy="51440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027" y="10798879"/>
            <a:ext cx="4076700" cy="1628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66185" y="2937098"/>
            <a:ext cx="7508429" cy="424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Montserrat Semi"/>
                <a:ea typeface="黑体" panose="02010609060101010101" pitchFamily="49" charset="-122"/>
              </a:rPr>
              <a:t>方案</a:t>
            </a:r>
            <a:endParaRPr lang="en-US" altLang="zh-CN" sz="3600" b="1" dirty="0">
              <a:solidFill>
                <a:prstClr val="black"/>
              </a:solidFill>
              <a:latin typeface="Montserrat Semi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、单一食物：图像截取长宽比为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1:1</a:t>
            </a: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、多种食物：最多一次识别并记录四种食物，根据常用餐盘分为圆盘（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4:3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）和方盘（</a:t>
            </a: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10:7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493853" y="6552524"/>
            <a:ext cx="6632957" cy="424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Montserrat Semi"/>
                <a:ea typeface="黑体" panose="02010609060101010101" pitchFamily="49" charset="-122"/>
              </a:rPr>
              <a:t>文件选择</a:t>
            </a:r>
            <a:endParaRPr lang="en-US" altLang="zh-CN" sz="3600" b="1" dirty="0">
              <a:solidFill>
                <a:prstClr val="black"/>
              </a:solidFill>
              <a:latin typeface="Montserrat Semi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、拍照：用户可选择打开照相机拍照识别</a:t>
            </a:r>
            <a:endParaRPr lang="en-US" altLang="zh-CN" sz="3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en-US" altLang="zh-CN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、本地相册读取：用户可对本地已有的食物图片进行识别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0597" y="3731228"/>
            <a:ext cx="4891739" cy="86964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739439-5F49-4690-B3E9-C05B31299FD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96C1A48E-EE3A-4A94-8B32-6978BF340C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6805"/>
          <a:stretch>
            <a:fillRect/>
          </a:stretch>
        </p:blipFill>
        <p:spPr/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55C3C318-C0F9-4E34-8735-35C74721A8B8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1000"/>
                </a:srgbClr>
              </a:gs>
              <a:gs pos="100000">
                <a:srgbClr val="AA8A78">
                  <a:lumMod val="95000"/>
                  <a:lumOff val="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691EE0-258F-4F99-848E-94338FD2C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1475" y="1027430"/>
            <a:ext cx="21024850" cy="2651125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77B6FD-60CE-4F20-AA92-A0F3B70D5253}"/>
              </a:ext>
            </a:extLst>
          </p:cNvPr>
          <p:cNvSpPr txBox="1"/>
          <p:nvPr/>
        </p:nvSpPr>
        <p:spPr>
          <a:xfrm>
            <a:off x="3317439" y="3678557"/>
            <a:ext cx="714799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项目简介</a:t>
            </a:r>
            <a:endParaRPr lang="en-US" altLang="zh-CN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indent="-7429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54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前端介绍</a:t>
            </a:r>
            <a:endParaRPr lang="en-US" altLang="zh-CN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indent="-7429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5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技术难点</a:t>
            </a:r>
            <a:endParaRPr lang="en-US" altLang="zh-CN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indent="-7429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54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后端介绍</a:t>
            </a:r>
            <a:endParaRPr lang="en-US" altLang="zh-CN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indent="-74295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540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项目总结</a:t>
            </a:r>
            <a:endParaRPr lang="en-US" altLang="zh-CN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45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5" y="6858000"/>
            <a:ext cx="6562727" cy="6979366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7" name="TextBox 16"/>
          <p:cNvSpPr txBox="1"/>
          <p:nvPr/>
        </p:nvSpPr>
        <p:spPr>
          <a:xfrm>
            <a:off x="12805193" y="2044005"/>
            <a:ext cx="9937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用户在获取识别结果后，可手动修正识别结果，并选择食物质量存入记录。</a:t>
            </a:r>
            <a:endParaRPr lang="en-US" altLang="zh-CN" sz="2800" dirty="0"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在确认记录将此条数据的同时，更新首页的历史记录。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05193" y="79603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单一食物</a:t>
            </a:r>
            <a:endParaRPr lang="en-US" sz="5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5021" y="8306931"/>
            <a:ext cx="9937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除了单一食物已有的编辑名称和修改质量的功能外，</a:t>
            </a:r>
            <a:endParaRPr lang="en-US" altLang="zh-CN" sz="2800" dirty="0"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可以增加或删除条目，最多一次记录四种食物，</a:t>
            </a:r>
            <a:endParaRPr lang="en-US" altLang="zh-CN" sz="2800" dirty="0"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2800" dirty="0">
                <a:latin typeface="Lato Light" charset="0"/>
                <a:ea typeface="Lato Light" charset="0"/>
                <a:cs typeface="Lato Light" charset="0"/>
              </a:rPr>
              <a:t>多于四种则会提示不能再增加。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94002" y="12060382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多种食物</a:t>
            </a:r>
            <a:endParaRPr lang="en-US" sz="5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879" y="6858000"/>
            <a:ext cx="7792744" cy="3733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423"/>
            <a:ext cx="12188826" cy="6835313"/>
          </a:xfrm>
          <a:prstGeom prst="rect">
            <a:avLst/>
          </a:prstGeom>
        </p:spPr>
      </p:pic>
      <p:sp>
        <p:nvSpPr>
          <p:cNvPr id="10" name="TextBox 21"/>
          <p:cNvSpPr txBox="1"/>
          <p:nvPr/>
        </p:nvSpPr>
        <p:spPr>
          <a:xfrm>
            <a:off x="9634279" y="607317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展示页面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3879" y="9489456"/>
            <a:ext cx="8076633" cy="4191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ADCE7E-556A-4767-949D-5C45D1751F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3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14125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7030A0"/>
          </a:solidFill>
          <a:ln w="12700">
            <a:solidFill>
              <a:srgbClr val="7030A0"/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61513" y="1066889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65998" y="9662432"/>
            <a:ext cx="7231697" cy="32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每次成功记录后，若选择保存图片并分享，则能够将这样一张图片保存至相册，同时提示分享方式，采用手机系统自带的分享功能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204" y="3121214"/>
            <a:ext cx="5562600" cy="91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98" y="3121214"/>
            <a:ext cx="5677217" cy="57576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760" y="3121214"/>
            <a:ext cx="3702114" cy="1386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760" y="4507959"/>
            <a:ext cx="4885499" cy="84401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2FB2D-35F3-4127-9974-365B5B9AA4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2741745" y="5613589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流程展示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4" t="13079" r="5417" b="13582"/>
          <a:stretch>
            <a:fillRect/>
          </a:stretch>
        </p:blipFill>
        <p:spPr>
          <a:xfrm>
            <a:off x="3253562" y="228087"/>
            <a:ext cx="6634717" cy="13487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" name="SVID_20190908_174509_1">
            <a:hlinkClick r:id="" action="ppaction://media"/>
            <a:extLst>
              <a:ext uri="{FF2B5EF4-FFF2-40B4-BE49-F238E27FC236}">
                <a16:creationId xmlns:a16="http://schemas.microsoft.com/office/drawing/2014/main" id="{14366A08-603A-4251-A41B-E9BE3FF3E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3412" y="1815805"/>
            <a:ext cx="5736930" cy="10198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5C70B2-6F62-4B80-ADEA-994B440627A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8365114" y="1334083"/>
            <a:ext cx="7571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应用功能简介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76" y="7282433"/>
            <a:ext cx="24371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8606827" y="7146805"/>
            <a:ext cx="336798" cy="33679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740717" y="70878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>
                  <a:lumMod val="50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228956" y="7143024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036121" y="714473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707180" y="785798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历史记录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2010" y="7859297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个人信息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29175" y="7861010"/>
            <a:ext cx="2550698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7F7F7F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统计报表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rgbClr val="7F7F7F">
                  <a:lumMod val="60000"/>
                  <a:lumOff val="40000"/>
                </a:srgb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8" name="Oval 22"/>
          <p:cNvSpPr/>
          <p:nvPr/>
        </p:nvSpPr>
        <p:spPr>
          <a:xfrm>
            <a:off x="4916311" y="7141257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4400869" y="7889133"/>
            <a:ext cx="1367682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好友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1" name="Shape 2608"/>
          <p:cNvSpPr/>
          <p:nvPr/>
        </p:nvSpPr>
        <p:spPr>
          <a:xfrm>
            <a:off x="18145446" y="5559770"/>
            <a:ext cx="1263871" cy="1034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7030A0"/>
          </a:solidFill>
          <a:ln w="12700">
            <a:solidFill>
              <a:srgbClr val="7030A0"/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 dirty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377994" y="5426607"/>
            <a:ext cx="1208869" cy="969375"/>
            <a:chOff x="5604823" y="5764207"/>
            <a:chExt cx="621122" cy="498069"/>
          </a:xfrm>
        </p:grpSpPr>
        <p:sp>
          <p:nvSpPr>
            <p:cNvPr id="27" name="Freeform 422"/>
            <p:cNvSpPr>
              <a:spLocks noChangeArrowheads="1"/>
            </p:cNvSpPr>
            <p:nvPr/>
          </p:nvSpPr>
          <p:spPr bwMode="auto">
            <a:xfrm>
              <a:off x="5604823" y="5764207"/>
              <a:ext cx="621122" cy="498069"/>
            </a:xfrm>
            <a:custGeom>
              <a:avLst/>
              <a:gdLst>
                <a:gd name="T0" fmla="*/ 933 w 934"/>
                <a:gd name="T1" fmla="*/ 747 h 748"/>
                <a:gd name="T2" fmla="*/ 0 w 934"/>
                <a:gd name="T3" fmla="*/ 747 h 748"/>
                <a:gd name="T4" fmla="*/ 0 w 934"/>
                <a:gd name="T5" fmla="*/ 0 h 748"/>
                <a:gd name="T6" fmla="*/ 933 w 934"/>
                <a:gd name="T7" fmla="*/ 0 h 748"/>
                <a:gd name="T8" fmla="*/ 933 w 934"/>
                <a:gd name="T9" fmla="*/ 747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748">
                  <a:moveTo>
                    <a:pt x="933" y="747"/>
                  </a:moveTo>
                  <a:lnTo>
                    <a:pt x="0" y="747"/>
                  </a:lnTo>
                  <a:lnTo>
                    <a:pt x="0" y="0"/>
                  </a:lnTo>
                  <a:lnTo>
                    <a:pt x="933" y="0"/>
                  </a:lnTo>
                  <a:lnTo>
                    <a:pt x="933" y="747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8" name="Line 423"/>
            <p:cNvSpPr>
              <a:spLocks noChangeShapeType="1"/>
            </p:cNvSpPr>
            <p:nvPr/>
          </p:nvSpPr>
          <p:spPr bwMode="auto">
            <a:xfrm>
              <a:off x="5604823" y="5846242"/>
              <a:ext cx="621122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29" name="Line 424"/>
            <p:cNvSpPr>
              <a:spLocks noChangeShapeType="1"/>
            </p:cNvSpPr>
            <p:nvPr/>
          </p:nvSpPr>
          <p:spPr bwMode="auto">
            <a:xfrm flipH="1">
              <a:off x="5651701" y="5805225"/>
              <a:ext cx="4980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0" name="Line 425"/>
            <p:cNvSpPr>
              <a:spLocks noChangeShapeType="1"/>
            </p:cNvSpPr>
            <p:nvPr/>
          </p:nvSpPr>
          <p:spPr bwMode="auto">
            <a:xfrm flipH="1">
              <a:off x="5736665" y="5805225"/>
              <a:ext cx="43947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1" name="Line 426"/>
            <p:cNvSpPr>
              <a:spLocks noChangeShapeType="1"/>
            </p:cNvSpPr>
            <p:nvPr/>
          </p:nvSpPr>
          <p:spPr bwMode="auto">
            <a:xfrm flipH="1">
              <a:off x="5812839" y="5805225"/>
              <a:ext cx="46876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2" name="Line 427"/>
            <p:cNvSpPr>
              <a:spLocks noChangeShapeType="1"/>
            </p:cNvSpPr>
            <p:nvPr/>
          </p:nvSpPr>
          <p:spPr bwMode="auto">
            <a:xfrm>
              <a:off x="5654630" y="5942924"/>
              <a:ext cx="272473" cy="2931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4" name="Line 428"/>
            <p:cNvSpPr>
              <a:spLocks noChangeShapeType="1"/>
            </p:cNvSpPr>
            <p:nvPr/>
          </p:nvSpPr>
          <p:spPr bwMode="auto">
            <a:xfrm>
              <a:off x="5654630" y="6022031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8" name="Line 429"/>
            <p:cNvSpPr>
              <a:spLocks noChangeShapeType="1"/>
            </p:cNvSpPr>
            <p:nvPr/>
          </p:nvSpPr>
          <p:spPr bwMode="auto">
            <a:xfrm>
              <a:off x="5654630" y="6104066"/>
              <a:ext cx="272473" cy="2929"/>
            </a:xfrm>
            <a:prstGeom prst="line">
              <a:avLst/>
            </a:pr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39" name="Freeform 430"/>
            <p:cNvSpPr>
              <a:spLocks noChangeArrowheads="1"/>
            </p:cNvSpPr>
            <p:nvPr/>
          </p:nvSpPr>
          <p:spPr bwMode="auto">
            <a:xfrm>
              <a:off x="5976909" y="5942926"/>
              <a:ext cx="187508" cy="158210"/>
            </a:xfrm>
            <a:custGeom>
              <a:avLst/>
              <a:gdLst>
                <a:gd name="T0" fmla="*/ 283 w 284"/>
                <a:gd name="T1" fmla="*/ 239 h 240"/>
                <a:gd name="T2" fmla="*/ 0 w 284"/>
                <a:gd name="T3" fmla="*/ 239 h 240"/>
                <a:gd name="T4" fmla="*/ 0 w 284"/>
                <a:gd name="T5" fmla="*/ 0 h 240"/>
                <a:gd name="T6" fmla="*/ 283 w 284"/>
                <a:gd name="T7" fmla="*/ 0 h 240"/>
                <a:gd name="T8" fmla="*/ 283 w 284"/>
                <a:gd name="T9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40">
                  <a:moveTo>
                    <a:pt x="283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283" y="0"/>
                  </a:lnTo>
                  <a:lnTo>
                    <a:pt x="283" y="239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>
                    <a:lumMod val="50000"/>
                  </a:srgbClr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748672" y="5421844"/>
            <a:ext cx="1241920" cy="1241920"/>
            <a:chOff x="6885153" y="12089687"/>
            <a:chExt cx="621122" cy="621122"/>
          </a:xfrm>
        </p:grpSpPr>
        <p:sp>
          <p:nvSpPr>
            <p:cNvPr id="51" name="Freeform 638"/>
            <p:cNvSpPr>
              <a:spLocks noChangeArrowheads="1"/>
            </p:cNvSpPr>
            <p:nvPr/>
          </p:nvSpPr>
          <p:spPr bwMode="auto">
            <a:xfrm>
              <a:off x="6885153" y="12089687"/>
              <a:ext cx="621122" cy="621122"/>
            </a:xfrm>
            <a:custGeom>
              <a:avLst/>
              <a:gdLst>
                <a:gd name="T0" fmla="*/ 463 w 934"/>
                <a:gd name="T1" fmla="*/ 0 h 934"/>
                <a:gd name="T2" fmla="*/ 373 w 934"/>
                <a:gd name="T3" fmla="*/ 0 h 934"/>
                <a:gd name="T4" fmla="*/ 373 w 934"/>
                <a:gd name="T5" fmla="*/ 134 h 934"/>
                <a:gd name="T6" fmla="*/ 284 w 934"/>
                <a:gd name="T7" fmla="*/ 164 h 934"/>
                <a:gd name="T8" fmla="*/ 194 w 934"/>
                <a:gd name="T9" fmla="*/ 74 h 934"/>
                <a:gd name="T10" fmla="*/ 75 w 934"/>
                <a:gd name="T11" fmla="*/ 194 h 934"/>
                <a:gd name="T12" fmla="*/ 164 w 934"/>
                <a:gd name="T13" fmla="*/ 283 h 934"/>
                <a:gd name="T14" fmla="*/ 134 w 934"/>
                <a:gd name="T15" fmla="*/ 373 h 934"/>
                <a:gd name="T16" fmla="*/ 0 w 934"/>
                <a:gd name="T17" fmla="*/ 373 h 934"/>
                <a:gd name="T18" fmla="*/ 0 w 934"/>
                <a:gd name="T19" fmla="*/ 552 h 934"/>
                <a:gd name="T20" fmla="*/ 134 w 934"/>
                <a:gd name="T21" fmla="*/ 552 h 934"/>
                <a:gd name="T22" fmla="*/ 164 w 934"/>
                <a:gd name="T23" fmla="*/ 649 h 934"/>
                <a:gd name="T24" fmla="*/ 75 w 934"/>
                <a:gd name="T25" fmla="*/ 739 h 934"/>
                <a:gd name="T26" fmla="*/ 194 w 934"/>
                <a:gd name="T27" fmla="*/ 858 h 934"/>
                <a:gd name="T28" fmla="*/ 284 w 934"/>
                <a:gd name="T29" fmla="*/ 769 h 934"/>
                <a:gd name="T30" fmla="*/ 373 w 934"/>
                <a:gd name="T31" fmla="*/ 798 h 934"/>
                <a:gd name="T32" fmla="*/ 373 w 934"/>
                <a:gd name="T33" fmla="*/ 933 h 934"/>
                <a:gd name="T34" fmla="*/ 463 w 934"/>
                <a:gd name="T35" fmla="*/ 933 h 934"/>
                <a:gd name="T36" fmla="*/ 552 w 934"/>
                <a:gd name="T37" fmla="*/ 933 h 934"/>
                <a:gd name="T38" fmla="*/ 552 w 934"/>
                <a:gd name="T39" fmla="*/ 798 h 934"/>
                <a:gd name="T40" fmla="*/ 642 w 934"/>
                <a:gd name="T41" fmla="*/ 769 h 934"/>
                <a:gd name="T42" fmla="*/ 731 w 934"/>
                <a:gd name="T43" fmla="*/ 858 h 934"/>
                <a:gd name="T44" fmla="*/ 858 w 934"/>
                <a:gd name="T45" fmla="*/ 739 h 934"/>
                <a:gd name="T46" fmla="*/ 769 w 934"/>
                <a:gd name="T47" fmla="*/ 649 h 934"/>
                <a:gd name="T48" fmla="*/ 799 w 934"/>
                <a:gd name="T49" fmla="*/ 552 h 934"/>
                <a:gd name="T50" fmla="*/ 933 w 934"/>
                <a:gd name="T51" fmla="*/ 552 h 934"/>
                <a:gd name="T52" fmla="*/ 933 w 934"/>
                <a:gd name="T53" fmla="*/ 373 h 934"/>
                <a:gd name="T54" fmla="*/ 799 w 934"/>
                <a:gd name="T55" fmla="*/ 373 h 934"/>
                <a:gd name="T56" fmla="*/ 769 w 934"/>
                <a:gd name="T57" fmla="*/ 283 h 934"/>
                <a:gd name="T58" fmla="*/ 858 w 934"/>
                <a:gd name="T59" fmla="*/ 194 h 934"/>
                <a:gd name="T60" fmla="*/ 731 w 934"/>
                <a:gd name="T61" fmla="*/ 74 h 934"/>
                <a:gd name="T62" fmla="*/ 642 w 934"/>
                <a:gd name="T63" fmla="*/ 164 h 934"/>
                <a:gd name="T64" fmla="*/ 552 w 934"/>
                <a:gd name="T65" fmla="*/ 134 h 934"/>
                <a:gd name="T66" fmla="*/ 552 w 934"/>
                <a:gd name="T67" fmla="*/ 0 h 934"/>
                <a:gd name="T68" fmla="*/ 463 w 934"/>
                <a:gd name="T69" fmla="*/ 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4" h="934">
                  <a:moveTo>
                    <a:pt x="463" y="0"/>
                  </a:moveTo>
                  <a:lnTo>
                    <a:pt x="373" y="0"/>
                  </a:lnTo>
                  <a:lnTo>
                    <a:pt x="373" y="134"/>
                  </a:lnTo>
                  <a:lnTo>
                    <a:pt x="284" y="164"/>
                  </a:lnTo>
                  <a:lnTo>
                    <a:pt x="194" y="74"/>
                  </a:lnTo>
                  <a:lnTo>
                    <a:pt x="75" y="194"/>
                  </a:lnTo>
                  <a:lnTo>
                    <a:pt x="164" y="283"/>
                  </a:lnTo>
                  <a:lnTo>
                    <a:pt x="134" y="373"/>
                  </a:lnTo>
                  <a:lnTo>
                    <a:pt x="0" y="373"/>
                  </a:lnTo>
                  <a:lnTo>
                    <a:pt x="0" y="552"/>
                  </a:lnTo>
                  <a:lnTo>
                    <a:pt x="134" y="552"/>
                  </a:lnTo>
                  <a:lnTo>
                    <a:pt x="164" y="649"/>
                  </a:lnTo>
                  <a:lnTo>
                    <a:pt x="75" y="739"/>
                  </a:lnTo>
                  <a:lnTo>
                    <a:pt x="194" y="858"/>
                  </a:lnTo>
                  <a:lnTo>
                    <a:pt x="284" y="769"/>
                  </a:lnTo>
                  <a:lnTo>
                    <a:pt x="373" y="798"/>
                  </a:lnTo>
                  <a:lnTo>
                    <a:pt x="373" y="933"/>
                  </a:lnTo>
                  <a:lnTo>
                    <a:pt x="463" y="933"/>
                  </a:lnTo>
                  <a:lnTo>
                    <a:pt x="552" y="933"/>
                  </a:lnTo>
                  <a:lnTo>
                    <a:pt x="552" y="798"/>
                  </a:lnTo>
                  <a:lnTo>
                    <a:pt x="642" y="769"/>
                  </a:lnTo>
                  <a:lnTo>
                    <a:pt x="731" y="858"/>
                  </a:lnTo>
                  <a:lnTo>
                    <a:pt x="858" y="739"/>
                  </a:lnTo>
                  <a:lnTo>
                    <a:pt x="769" y="649"/>
                  </a:lnTo>
                  <a:lnTo>
                    <a:pt x="799" y="552"/>
                  </a:lnTo>
                  <a:lnTo>
                    <a:pt x="933" y="552"/>
                  </a:lnTo>
                  <a:lnTo>
                    <a:pt x="933" y="373"/>
                  </a:lnTo>
                  <a:lnTo>
                    <a:pt x="799" y="373"/>
                  </a:lnTo>
                  <a:lnTo>
                    <a:pt x="769" y="283"/>
                  </a:lnTo>
                  <a:lnTo>
                    <a:pt x="858" y="194"/>
                  </a:lnTo>
                  <a:lnTo>
                    <a:pt x="731" y="74"/>
                  </a:lnTo>
                  <a:lnTo>
                    <a:pt x="642" y="164"/>
                  </a:lnTo>
                  <a:lnTo>
                    <a:pt x="552" y="134"/>
                  </a:lnTo>
                  <a:lnTo>
                    <a:pt x="552" y="0"/>
                  </a:lnTo>
                  <a:lnTo>
                    <a:pt x="463" y="0"/>
                  </a:ln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  <p:sp>
          <p:nvSpPr>
            <p:cNvPr id="52" name="Freeform 639"/>
            <p:cNvSpPr>
              <a:spLocks noChangeArrowheads="1"/>
            </p:cNvSpPr>
            <p:nvPr/>
          </p:nvSpPr>
          <p:spPr bwMode="auto">
            <a:xfrm>
              <a:off x="7131258" y="12335793"/>
              <a:ext cx="120124" cy="120124"/>
            </a:xfrm>
            <a:custGeom>
              <a:avLst/>
              <a:gdLst>
                <a:gd name="T0" fmla="*/ 179 w 180"/>
                <a:gd name="T1" fmla="*/ 90 h 180"/>
                <a:gd name="T2" fmla="*/ 179 w 180"/>
                <a:gd name="T3" fmla="*/ 90 h 180"/>
                <a:gd name="T4" fmla="*/ 90 w 180"/>
                <a:gd name="T5" fmla="*/ 0 h 180"/>
                <a:gd name="T6" fmla="*/ 0 w 180"/>
                <a:gd name="T7" fmla="*/ 90 h 180"/>
                <a:gd name="T8" fmla="*/ 90 w 180"/>
                <a:gd name="T9" fmla="*/ 179 h 180"/>
                <a:gd name="T10" fmla="*/ 179 w 180"/>
                <a:gd name="T11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0">
                  <a:moveTo>
                    <a:pt x="179" y="90"/>
                  </a:moveTo>
                  <a:lnTo>
                    <a:pt x="179" y="90"/>
                  </a:lnTo>
                  <a:cubicBezTo>
                    <a:pt x="179" y="45"/>
                    <a:pt x="142" y="0"/>
                    <a:pt x="90" y="0"/>
                  </a:cubicBezTo>
                  <a:cubicBezTo>
                    <a:pt x="45" y="0"/>
                    <a:pt x="0" y="45"/>
                    <a:pt x="0" y="90"/>
                  </a:cubicBezTo>
                  <a:cubicBezTo>
                    <a:pt x="0" y="142"/>
                    <a:pt x="45" y="179"/>
                    <a:pt x="90" y="179"/>
                  </a:cubicBezTo>
                  <a:cubicBezTo>
                    <a:pt x="142" y="179"/>
                    <a:pt x="179" y="142"/>
                    <a:pt x="179" y="90"/>
                  </a:cubicBezTo>
                </a:path>
              </a:pathLst>
            </a:custGeom>
            <a:noFill/>
            <a:ln w="34290" cap="flat">
              <a:solidFill>
                <a:schemeClr val="bg2">
                  <a:lumMod val="75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828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1969B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endParaRPr>
            </a:p>
          </p:txBody>
        </p:sp>
      </p:grpSp>
      <p:sp>
        <p:nvSpPr>
          <p:cNvPr id="53" name="Shape 2617"/>
          <p:cNvSpPr/>
          <p:nvPr/>
        </p:nvSpPr>
        <p:spPr>
          <a:xfrm>
            <a:off x="4469819" y="5486381"/>
            <a:ext cx="1224641" cy="100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546"/>
          <p:cNvSpPr/>
          <p:nvPr/>
        </p:nvSpPr>
        <p:spPr>
          <a:xfrm>
            <a:off x="21396410" y="5532886"/>
            <a:ext cx="1153148" cy="943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76160" tIns="76160" rIns="76160" bIns="76160" anchor="ctr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5995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35" name="Shape 2655"/>
          <p:cNvSpPr/>
          <p:nvPr/>
        </p:nvSpPr>
        <p:spPr>
          <a:xfrm>
            <a:off x="11263175" y="5440267"/>
            <a:ext cx="1316366" cy="107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1720186" y="7140670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7" name="TextBox 41"/>
          <p:cNvSpPr txBox="1"/>
          <p:nvPr/>
        </p:nvSpPr>
        <p:spPr>
          <a:xfrm>
            <a:off x="10649215" y="7859297"/>
            <a:ext cx="2544287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食物识别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87" name="TextBox 40"/>
          <p:cNvSpPr txBox="1"/>
          <p:nvPr/>
        </p:nvSpPr>
        <p:spPr>
          <a:xfrm>
            <a:off x="763294" y="7861010"/>
            <a:ext cx="2365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公告</a:t>
            </a:r>
            <a:endParaRPr kumimoji="0" lang="en-US" sz="4000" b="1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4" name="Oval 23"/>
          <p:cNvSpPr/>
          <p:nvPr/>
        </p:nvSpPr>
        <p:spPr>
          <a:xfrm>
            <a:off x="15264913" y="7150348"/>
            <a:ext cx="336798" cy="3367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1969B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1"/>
          <p:cNvSpPr txBox="1"/>
          <p:nvPr/>
        </p:nvSpPr>
        <p:spPr>
          <a:xfrm>
            <a:off x="14783847" y="7868975"/>
            <a:ext cx="1364476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分享</a:t>
            </a:r>
            <a:endParaRPr kumimoji="0" lang="en-US" sz="4000" b="1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47" name="Shape 2855"/>
          <p:cNvSpPr/>
          <p:nvPr/>
        </p:nvSpPr>
        <p:spPr>
          <a:xfrm>
            <a:off x="14851361" y="5586269"/>
            <a:ext cx="844553" cy="95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367209" y="817836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2"/>
                </a:solidFill>
                <a:latin typeface="Montserrat Semi" charset="0"/>
              </a:rPr>
              <a:t>历史记录</a:t>
            </a:r>
            <a:endParaRPr lang="en-US" sz="6600" b="1" dirty="0">
              <a:solidFill>
                <a:schemeClr val="tx2"/>
              </a:solidFill>
              <a:latin typeface="Montserrat Sem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"/>
          <a:stretch>
            <a:fillRect/>
          </a:stretch>
        </p:blipFill>
        <p:spPr>
          <a:xfrm>
            <a:off x="701566" y="33677"/>
            <a:ext cx="7713241" cy="13202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"/>
          <a:stretch>
            <a:fillRect/>
          </a:stretch>
        </p:blipFill>
        <p:spPr>
          <a:xfrm>
            <a:off x="15941584" y="1786"/>
            <a:ext cx="7713241" cy="1318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BA7F2F-F87A-4114-B8CC-67D6F2B189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0" b="5797"/>
          <a:stretch/>
        </p:blipFill>
        <p:spPr>
          <a:xfrm>
            <a:off x="5214194" y="2023984"/>
            <a:ext cx="7715250" cy="11211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D2049B-F048-4686-AA9A-93EC8781A5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" t="12870" r="-473" b="56433"/>
          <a:stretch/>
        </p:blipFill>
        <p:spPr>
          <a:xfrm>
            <a:off x="10521950" y="4312683"/>
            <a:ext cx="7715250" cy="421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7007A4-D497-4CCB-81DB-4D58F425CC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7810" b="781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7000"/>
                </a:srgbClr>
              </a:gs>
              <a:gs pos="100000">
                <a:srgbClr val="55677C">
                  <a:alpha val="6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Diamond 10"/>
          <p:cNvSpPr/>
          <p:nvPr/>
        </p:nvSpPr>
        <p:spPr>
          <a:xfrm rot="16200000">
            <a:off x="7173255" y="1752600"/>
            <a:ext cx="10186416" cy="10186416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84904" y="6245642"/>
            <a:ext cx="576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屏幕兼容性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13834" y="414605"/>
            <a:ext cx="10204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、布局文件最外层均采用</a:t>
            </a:r>
            <a:r>
              <a:rPr lang="en-US" altLang="zh-CN" dirty="0" err="1"/>
              <a:t>RelativeLayout</a:t>
            </a:r>
            <a:r>
              <a:rPr lang="zh-CN" altLang="en-US" dirty="0"/>
              <a:t>，使在不同比例屏幕上显示的部件合理，达到预期目的。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、列表排列的</a:t>
            </a:r>
            <a:r>
              <a:rPr lang="en-US" altLang="zh-CN" dirty="0" err="1"/>
              <a:t>LinerLayout</a:t>
            </a:r>
            <a:r>
              <a:rPr lang="zh-CN" altLang="en-US" dirty="0"/>
              <a:t>宽度通常为</a:t>
            </a:r>
            <a:r>
              <a:rPr lang="en-US" altLang="zh-CN" dirty="0"/>
              <a:t>match parent</a:t>
            </a:r>
            <a:r>
              <a:rPr lang="zh-CN" altLang="en-US" dirty="0"/>
              <a:t>后居中，使得能够显示在屏幕中央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、部分页面如识别结果页面使用滑动页匹配长度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627" y="4154501"/>
            <a:ext cx="4244892" cy="9198864"/>
          </a:xfrm>
          <a:prstGeom prst="rect">
            <a:avLst/>
          </a:prstGeom>
        </p:spPr>
      </p:pic>
      <p:sp>
        <p:nvSpPr>
          <p:cNvPr id="6" name="TextBox 21"/>
          <p:cNvSpPr txBox="1"/>
          <p:nvPr/>
        </p:nvSpPr>
        <p:spPr>
          <a:xfrm>
            <a:off x="987147" y="11179950"/>
            <a:ext cx="428835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全面屏手机</a:t>
            </a:r>
            <a:endParaRPr lang="en-US" altLang="zh-CN" sz="5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以华为</a:t>
            </a:r>
            <a:r>
              <a:rPr lang="en-US" altLang="zh-CN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Nova3</a:t>
            </a:r>
            <a:r>
              <a:rPr lang="zh-CN" alt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为例</a:t>
            </a:r>
            <a:endParaRPr lang="en-US" sz="40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013" y="1106941"/>
            <a:ext cx="4743773" cy="8433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73" y="1106941"/>
            <a:ext cx="4295527" cy="9308591"/>
          </a:xfrm>
          <a:prstGeom prst="rect">
            <a:avLst/>
          </a:prstGeom>
        </p:spPr>
      </p:pic>
      <p:sp>
        <p:nvSpPr>
          <p:cNvPr id="10" name="TextBox 21"/>
          <p:cNvSpPr txBox="1"/>
          <p:nvPr/>
        </p:nvSpPr>
        <p:spPr>
          <a:xfrm>
            <a:off x="6216856" y="11179950"/>
            <a:ext cx="408008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常规屏手机</a:t>
            </a:r>
            <a:endParaRPr lang="en-US" altLang="zh-CN" sz="5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algn="ctr"/>
            <a:r>
              <a:rPr lang="zh-CN" alt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以索尼</a:t>
            </a:r>
            <a:r>
              <a:rPr lang="en-US" altLang="zh-CN" sz="40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Xzp</a:t>
            </a:r>
            <a:r>
              <a:rPr lang="zh-CN" alt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为例</a:t>
            </a:r>
            <a:endParaRPr lang="en-US" sz="40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765" y="4919991"/>
            <a:ext cx="4743773" cy="8433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322335-E3CE-46C5-B6FC-CC8C533AE9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技术难点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2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AE3E5425-F308-4B26-8D56-F4E6CD9E9E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0" b="16680"/>
          <a:stretch>
            <a:fillRect/>
          </a:stretch>
        </p:blipFill>
        <p:spPr/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1D24ED-4D7A-4C78-A247-4144763217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8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项目简介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2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 l="2270" r="227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-12065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100000">
                <a:srgbClr val="55677C">
                  <a:alpha val="8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Oval 10"/>
          <p:cNvSpPr/>
          <p:nvPr/>
        </p:nvSpPr>
        <p:spPr>
          <a:xfrm rot="16200000">
            <a:off x="7173255" y="1752600"/>
            <a:ext cx="10186416" cy="1018641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49932" y="4727575"/>
            <a:ext cx="5433060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8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开始之前</a:t>
            </a:r>
          </a:p>
          <a:p>
            <a:pPr algn="ctr"/>
            <a:r>
              <a:rPr lang="zh-CN" altLang="en-US" sz="88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遇到的</a:t>
            </a:r>
          </a:p>
          <a:p>
            <a:pPr algn="ctr"/>
            <a:r>
              <a:rPr lang="zh-CN" altLang="en-US" sz="88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难题</a:t>
            </a:r>
          </a:p>
        </p:txBody>
      </p:sp>
      <p:sp>
        <p:nvSpPr>
          <p:cNvPr id="4" name="Oval 3"/>
          <p:cNvSpPr/>
          <p:nvPr/>
        </p:nvSpPr>
        <p:spPr>
          <a:xfrm>
            <a:off x="1903784" y="2072334"/>
            <a:ext cx="1228090" cy="12280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2778"/>
          <p:cNvSpPr/>
          <p:nvPr/>
        </p:nvSpPr>
        <p:spPr>
          <a:xfrm>
            <a:off x="2149980" y="2334123"/>
            <a:ext cx="735697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TextBox 31"/>
          <p:cNvSpPr txBox="1"/>
          <p:nvPr/>
        </p:nvSpPr>
        <p:spPr>
          <a:xfrm>
            <a:off x="1995170" y="3622040"/>
            <a:ext cx="164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chemeClr val="bg2"/>
                </a:solidFill>
                <a:latin typeface="Montserrat Semi" charset="0"/>
                <a:ea typeface="Montserrat Semi" charset="0"/>
                <a:cs typeface="Montserrat Semi" charset="0"/>
              </a:rPr>
              <a:t>数据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95170" y="4436566"/>
            <a:ext cx="362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怎么获取大量的有效数据</a:t>
            </a:r>
          </a:p>
        </p:txBody>
      </p:sp>
      <p:sp>
        <p:nvSpPr>
          <p:cNvPr id="47" name="Oval 46"/>
          <p:cNvSpPr/>
          <p:nvPr/>
        </p:nvSpPr>
        <p:spPr>
          <a:xfrm>
            <a:off x="1951581" y="7362519"/>
            <a:ext cx="1228090" cy="12280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2782"/>
          <p:cNvSpPr/>
          <p:nvPr/>
        </p:nvSpPr>
        <p:spPr>
          <a:xfrm>
            <a:off x="2242364" y="7686858"/>
            <a:ext cx="627634" cy="541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4" name="TextBox 33"/>
          <p:cNvSpPr txBox="1"/>
          <p:nvPr/>
        </p:nvSpPr>
        <p:spPr>
          <a:xfrm>
            <a:off x="2054335" y="8821096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bg2"/>
                </a:solidFill>
                <a:latin typeface="Montserrat Semi" charset="0"/>
                <a:ea typeface="Montserrat Semi" charset="0"/>
                <a:cs typeface="Montserrat Semi" charset="0"/>
              </a:rPr>
              <a:t>模型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54335" y="9637596"/>
            <a:ext cx="2929145" cy="122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应该采用什么模型</a:t>
            </a:r>
          </a:p>
        </p:txBody>
      </p:sp>
      <p:sp>
        <p:nvSpPr>
          <p:cNvPr id="2" name="Oval 43"/>
          <p:cNvSpPr/>
          <p:nvPr/>
        </p:nvSpPr>
        <p:spPr>
          <a:xfrm>
            <a:off x="18225361" y="7317705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783"/>
          <p:cNvSpPr/>
          <p:nvPr/>
        </p:nvSpPr>
        <p:spPr>
          <a:xfrm>
            <a:off x="18494879" y="7614062"/>
            <a:ext cx="691429" cy="597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6" name="TextBox 37"/>
          <p:cNvSpPr txBox="1"/>
          <p:nvPr/>
        </p:nvSpPr>
        <p:spPr>
          <a:xfrm>
            <a:off x="18452774" y="8821096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bg2"/>
                </a:solidFill>
                <a:latin typeface="Montserrat Semi" charset="0"/>
                <a:ea typeface="Montserrat Semi" charset="0"/>
                <a:cs typeface="Montserrat Semi" charset="0"/>
              </a:rPr>
              <a:t>表现</a:t>
            </a:r>
          </a:p>
        </p:txBody>
      </p:sp>
      <p:sp>
        <p:nvSpPr>
          <p:cNvPr id="7" name="TextBox 40"/>
          <p:cNvSpPr txBox="1"/>
          <p:nvPr/>
        </p:nvSpPr>
        <p:spPr>
          <a:xfrm>
            <a:off x="18452775" y="9670659"/>
            <a:ext cx="383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怎样实现快速响应，一定的并发处理</a:t>
            </a:r>
          </a:p>
        </p:txBody>
      </p:sp>
      <p:sp>
        <p:nvSpPr>
          <p:cNvPr id="42" name="Oval 41"/>
          <p:cNvSpPr/>
          <p:nvPr/>
        </p:nvSpPr>
        <p:spPr>
          <a:xfrm>
            <a:off x="18179469" y="2077685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289380" y="3622040"/>
            <a:ext cx="27494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spc="600" dirty="0">
                <a:solidFill>
                  <a:schemeClr val="bg2"/>
                </a:solidFill>
                <a:latin typeface="Montserrat Semi" charset="0"/>
                <a:ea typeface="Montserrat Semi" charset="0"/>
                <a:cs typeface="Montserrat Semi" charset="0"/>
              </a:rPr>
              <a:t>图像分割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94880" y="4436566"/>
            <a:ext cx="405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在没有相应数据集的情况下，怎么实现类似于</a:t>
            </a:r>
            <a:r>
              <a:rPr lang="en-US" altLang="zh-CN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YOLO</a:t>
            </a:r>
            <a:r>
              <a:rPr lang="zh-CN" altLang="en-US" dirty="0">
                <a:solidFill>
                  <a:schemeClr val="bg2"/>
                </a:solidFill>
                <a:latin typeface="Lato Light" charset="0"/>
                <a:ea typeface="Lato Light" charset="0"/>
                <a:cs typeface="Lato Light" charset="0"/>
              </a:rPr>
              <a:t>的功能</a:t>
            </a:r>
          </a:p>
        </p:txBody>
      </p:sp>
      <p:sp>
        <p:nvSpPr>
          <p:cNvPr id="8" name="Shape 2779"/>
          <p:cNvSpPr/>
          <p:nvPr/>
        </p:nvSpPr>
        <p:spPr>
          <a:xfrm>
            <a:off x="18526621" y="2311559"/>
            <a:ext cx="535053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TextBox 36"/>
          <p:cNvSpPr txBox="1"/>
          <p:nvPr/>
        </p:nvSpPr>
        <p:spPr>
          <a:xfrm>
            <a:off x="18203210" y="4288310"/>
            <a:ext cx="4376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solidFill>
                <a:schemeClr val="bg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18407606" y="8848690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407606" y="4672024"/>
            <a:ext cx="1228090" cy="12280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94330" y="1290935"/>
            <a:ext cx="12495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Montserrat Semi" charset="0"/>
              </a:rPr>
              <a:t>针对于校内方形餐盘的食物图像识别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6967" y="2280107"/>
            <a:ext cx="151103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模型方面采用了迁移学习的技术，基于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vgg16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进一步训练出了我们自用的模型；图像分割采用了结合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Kmeans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算法和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YOLO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的分割方式。</a:t>
            </a:r>
          </a:p>
        </p:txBody>
      </p:sp>
      <p:sp>
        <p:nvSpPr>
          <p:cNvPr id="28" name="Shape 2782"/>
          <p:cNvSpPr/>
          <p:nvPr/>
        </p:nvSpPr>
        <p:spPr>
          <a:xfrm>
            <a:off x="18698389" y="4996363"/>
            <a:ext cx="627634" cy="541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29" name="Shape 2783"/>
          <p:cNvSpPr/>
          <p:nvPr/>
        </p:nvSpPr>
        <p:spPr>
          <a:xfrm>
            <a:off x="18677124" y="9007887"/>
            <a:ext cx="691429" cy="597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2" name="Oval 41"/>
          <p:cNvSpPr/>
          <p:nvPr/>
        </p:nvSpPr>
        <p:spPr>
          <a:xfrm>
            <a:off x="13023904" y="8848690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2779"/>
          <p:cNvSpPr/>
          <p:nvPr/>
        </p:nvSpPr>
        <p:spPr>
          <a:xfrm>
            <a:off x="13370421" y="8944769"/>
            <a:ext cx="535053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Oval 3"/>
          <p:cNvSpPr/>
          <p:nvPr/>
        </p:nvSpPr>
        <p:spPr>
          <a:xfrm>
            <a:off x="13023904" y="4672024"/>
            <a:ext cx="1228090" cy="12280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2778"/>
          <p:cNvSpPr/>
          <p:nvPr/>
        </p:nvSpPr>
        <p:spPr>
          <a:xfrm>
            <a:off x="13270100" y="4933813"/>
            <a:ext cx="735697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TextBox 31"/>
          <p:cNvSpPr txBox="1"/>
          <p:nvPr/>
        </p:nvSpPr>
        <p:spPr>
          <a:xfrm>
            <a:off x="13047010" y="6039161"/>
            <a:ext cx="1151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数据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024150" y="6622666"/>
            <a:ext cx="43769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Lato Light" charset="0"/>
              </a:rPr>
              <a:t>从百度、谷歌、必应上爬取每种食物大约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500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的数据量（数据增强之前）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327480" y="6039161"/>
            <a:ext cx="1151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模型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27480" y="6623936"/>
            <a:ext cx="53097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Lato Light" charset="0"/>
              </a:rPr>
              <a:t>采用迁移学习的方式，在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vgg16 imagenet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预训练模型上进行了进一步的加强，达到了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82%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的识别精度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047010" y="10268165"/>
            <a:ext cx="21209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图像分割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327480" y="10268165"/>
            <a:ext cx="11518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表现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327480" y="10852940"/>
            <a:ext cx="5035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Lato Light" charset="0"/>
              </a:rPr>
              <a:t>单一请求响应时间稳定在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1.1s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以以内，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50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并发的情况下响应时间处于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1~17s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的区间内</a:t>
            </a:r>
          </a:p>
        </p:txBody>
      </p:sp>
      <p:pic>
        <p:nvPicPr>
          <p:cNvPr id="2" name="图片 1" descr="TIM截图201908311357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4809490"/>
            <a:ext cx="10340975" cy="7200265"/>
          </a:xfrm>
          <a:prstGeom prst="rect">
            <a:avLst/>
          </a:prstGeom>
        </p:spPr>
      </p:pic>
      <p:sp>
        <p:nvSpPr>
          <p:cNvPr id="3" name="Shape 2779"/>
          <p:cNvSpPr/>
          <p:nvPr/>
        </p:nvSpPr>
        <p:spPr>
          <a:xfrm>
            <a:off x="13371056" y="8945404"/>
            <a:ext cx="535053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5" name="TextBox 36"/>
          <p:cNvSpPr txBox="1"/>
          <p:nvPr/>
        </p:nvSpPr>
        <p:spPr>
          <a:xfrm>
            <a:off x="12979437" y="10857540"/>
            <a:ext cx="43769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  <a:cs typeface="Lato Light" charset="0"/>
              </a:rPr>
              <a:t>自己设计的结合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Kmeans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和</a:t>
            </a:r>
            <a:r>
              <a:rPr lang="en-US" altLang="zh-CN" sz="3200" dirty="0">
                <a:latin typeface="+mj-ea"/>
                <a:ea typeface="+mj-ea"/>
                <a:cs typeface="Lato Light" charset="0"/>
              </a:rPr>
              <a:t>YOLO</a:t>
            </a:r>
            <a:r>
              <a:rPr lang="zh-CN" altLang="en-US" sz="3200" dirty="0">
                <a:latin typeface="+mj-ea"/>
                <a:ea typeface="+mj-ea"/>
                <a:cs typeface="Lato Light" charset="0"/>
              </a:rPr>
              <a:t>的算法，针对于学生用的餐盘进行食物抓取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88F93A7-249A-443C-A828-BA48093790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380424" y="1290935"/>
            <a:ext cx="1723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Montserrat Semi" charset="0"/>
              </a:rPr>
              <a:t>数据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6967" y="2212797"/>
            <a:ext cx="15110395" cy="75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</a:rPr>
              <a:t>数据的获取结合了爬虫技术以及</a:t>
            </a:r>
            <a:r>
              <a:rPr lang="en-US" altLang="zh-CN" sz="3200" dirty="0">
                <a:latin typeface="Lato Light" charset="0"/>
              </a:rPr>
              <a:t>keras</a:t>
            </a:r>
            <a:r>
              <a:rPr lang="zh-CN" altLang="en-US" sz="3200" dirty="0">
                <a:latin typeface="Lato Light" charset="0"/>
              </a:rPr>
              <a:t>框架自带的数据的</a:t>
            </a:r>
            <a:r>
              <a:rPr lang="en-US" altLang="zh-CN" sz="3200" dirty="0">
                <a:latin typeface="Lato Light" charset="0"/>
              </a:rPr>
              <a:t>data augmentation</a:t>
            </a:r>
            <a:r>
              <a:rPr lang="zh-CN" altLang="en-US" sz="3200" dirty="0">
                <a:latin typeface="Lato Light" charset="0"/>
              </a:rPr>
              <a:t>技术。</a:t>
            </a:r>
          </a:p>
        </p:txBody>
      </p:sp>
      <p:sp>
        <p:nvSpPr>
          <p:cNvPr id="42" name="Oval 41"/>
          <p:cNvSpPr/>
          <p:nvPr/>
        </p:nvSpPr>
        <p:spPr>
          <a:xfrm>
            <a:off x="1170305" y="8551510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2779"/>
          <p:cNvSpPr/>
          <p:nvPr/>
        </p:nvSpPr>
        <p:spPr>
          <a:xfrm>
            <a:off x="1516822" y="8784749"/>
            <a:ext cx="535053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4" name="Oval 3"/>
          <p:cNvSpPr/>
          <p:nvPr/>
        </p:nvSpPr>
        <p:spPr>
          <a:xfrm>
            <a:off x="1170305" y="3666184"/>
            <a:ext cx="1228090" cy="12280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2778"/>
          <p:cNvSpPr/>
          <p:nvPr/>
        </p:nvSpPr>
        <p:spPr>
          <a:xfrm>
            <a:off x="1416501" y="3927973"/>
            <a:ext cx="735697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32" name="TextBox 31"/>
          <p:cNvSpPr txBox="1"/>
          <p:nvPr/>
        </p:nvSpPr>
        <p:spPr>
          <a:xfrm>
            <a:off x="1193411" y="5033321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Semi" charset="0"/>
              </a:rPr>
              <a:t>爬虫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93411" y="5618096"/>
            <a:ext cx="5893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  <a:cs typeface="Lato Light" charset="0"/>
              </a:rPr>
              <a:t>爬虫的代码、元数据都可以查看我们的</a:t>
            </a:r>
            <a:r>
              <a:rPr lang="en-US" altLang="zh-CN" dirty="0">
                <a:latin typeface="+mj-ea"/>
                <a:ea typeface="+mj-ea"/>
                <a:cs typeface="Lato Light" charset="0"/>
              </a:rPr>
              <a:t>github</a:t>
            </a:r>
            <a:r>
              <a:rPr lang="zh-CN" altLang="en-US" dirty="0">
                <a:latin typeface="+mj-ea"/>
                <a:ea typeface="+mj-ea"/>
                <a:cs typeface="Lato Light" charset="0"/>
              </a:rPr>
              <a:t>仓库。其中</a:t>
            </a:r>
            <a:r>
              <a:rPr lang="en-US" altLang="zh-CN" dirty="0">
                <a:latin typeface="+mj-ea"/>
                <a:ea typeface="+mj-ea"/>
                <a:cs typeface="Lato Light" charset="0"/>
              </a:rPr>
              <a:t>google</a:t>
            </a:r>
            <a:r>
              <a:rPr lang="zh-CN" altLang="en-US" dirty="0">
                <a:latin typeface="+mj-ea"/>
                <a:ea typeface="+mj-ea"/>
                <a:cs typeface="Lato Light" charset="0"/>
              </a:rPr>
              <a:t>有</a:t>
            </a:r>
            <a:r>
              <a:rPr lang="en-US" altLang="zh-CN" dirty="0">
                <a:latin typeface="+mj-ea"/>
                <a:ea typeface="+mj-ea"/>
                <a:cs typeface="Lato Light" charset="0"/>
              </a:rPr>
              <a:t>googleimagedownload</a:t>
            </a:r>
            <a:r>
              <a:rPr lang="zh-CN" altLang="en-US" dirty="0">
                <a:latin typeface="+mj-ea"/>
                <a:ea typeface="+mj-ea"/>
                <a:cs typeface="Lato Light" charset="0"/>
              </a:rPr>
              <a:t>这个线程的库可以用。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93411" y="9970985"/>
            <a:ext cx="2550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Semi" charset="0"/>
              </a:rPr>
              <a:t>数据增强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3411" y="10555760"/>
            <a:ext cx="5893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ea"/>
                <a:ea typeface="+mj-ea"/>
                <a:cs typeface="Lato Light" charset="0"/>
              </a:rPr>
              <a:t>Keras</a:t>
            </a:r>
            <a:r>
              <a:rPr lang="zh-CN" altLang="en-US" dirty="0">
                <a:latin typeface="+mj-ea"/>
                <a:ea typeface="+mj-ea"/>
                <a:cs typeface="Lato Light" charset="0"/>
              </a:rPr>
              <a:t>框架自带功能，从倾斜、缩放、旋转等方面增强原有数据。</a:t>
            </a:r>
          </a:p>
        </p:txBody>
      </p:sp>
      <p:pic>
        <p:nvPicPr>
          <p:cNvPr id="2" name="图片 1" descr="TIM截图20190831140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20" y="5806671"/>
            <a:ext cx="16565246" cy="38303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43F336-2941-438D-8FD2-7DED5F3099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380433" y="129093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chemeClr val="tx2"/>
                </a:solidFill>
                <a:latin typeface="Montserrat Semi" charset="0"/>
              </a:rPr>
              <a:t>模型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6967" y="2280107"/>
            <a:ext cx="15110395" cy="74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基于</a:t>
            </a:r>
            <a:r>
              <a:rPr lang="en-US" altLang="zh-CN" sz="3200" dirty="0">
                <a:solidFill>
                  <a:srgbClr val="000000"/>
                </a:solidFill>
                <a:latin typeface="Lato Light" charset="0"/>
              </a:rPr>
              <a:t>vgg-16</a:t>
            </a: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预训练模型的迁移学习模型。</a:t>
            </a:r>
            <a:endParaRPr lang="en-US" altLang="zh-CN" sz="3200" dirty="0">
              <a:solidFill>
                <a:srgbClr val="000000"/>
              </a:solidFill>
              <a:latin typeface="Lato Light" charset="0"/>
            </a:endParaRPr>
          </a:p>
        </p:txBody>
      </p:sp>
      <p:pic>
        <p:nvPicPr>
          <p:cNvPr id="2" name="图片 1" descr="1_E7zhhan7Sp7hats4jkKd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3726180"/>
            <a:ext cx="12244705" cy="67805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02120" y="8183880"/>
            <a:ext cx="4583430" cy="2322830"/>
          </a:xfrm>
          <a:prstGeom prst="rect">
            <a:avLst/>
          </a:prstGeom>
          <a:noFill/>
          <a:ln w="38100" cmpd="sng">
            <a:solidFill>
              <a:srgbClr val="C43D3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584555" y="8024495"/>
            <a:ext cx="2453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dense</a:t>
            </a: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size=512</a:t>
            </a:r>
          </a:p>
        </p:txBody>
      </p:sp>
      <p:sp>
        <p:nvSpPr>
          <p:cNvPr id="10" name="立方体 9"/>
          <p:cNvSpPr/>
          <p:nvPr/>
        </p:nvSpPr>
        <p:spPr>
          <a:xfrm flipH="1">
            <a:off x="14239240" y="4944745"/>
            <a:ext cx="242570" cy="1969135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立方体 10"/>
          <p:cNvSpPr/>
          <p:nvPr/>
        </p:nvSpPr>
        <p:spPr>
          <a:xfrm flipH="1">
            <a:off x="19797395" y="5125085"/>
            <a:ext cx="203200" cy="1430655"/>
          </a:xfrm>
          <a:prstGeom prst="cub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立方体 12"/>
          <p:cNvSpPr/>
          <p:nvPr/>
        </p:nvSpPr>
        <p:spPr>
          <a:xfrm flipH="1">
            <a:off x="18031460" y="4944110"/>
            <a:ext cx="242570" cy="1969135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立方体 13"/>
          <p:cNvSpPr/>
          <p:nvPr/>
        </p:nvSpPr>
        <p:spPr>
          <a:xfrm flipH="1">
            <a:off x="16037560" y="5213985"/>
            <a:ext cx="203200" cy="1430655"/>
          </a:xfrm>
          <a:prstGeom prst="cub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182465" y="8024495"/>
            <a:ext cx="2453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dense</a:t>
            </a: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size=512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379065" y="8024495"/>
            <a:ext cx="2453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dropout</a:t>
            </a: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rate=0.3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997295" y="8024495"/>
            <a:ext cx="2453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dropout</a:t>
            </a: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rate=0.3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3166090" y="5125085"/>
            <a:ext cx="1073150" cy="46545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3166090" y="5590540"/>
            <a:ext cx="1073150" cy="132270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13145770" y="5125085"/>
            <a:ext cx="1093470" cy="142303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10" idx="3"/>
          </p:cNvCxnSpPr>
          <p:nvPr/>
        </p:nvCxnSpPr>
        <p:spPr>
          <a:xfrm>
            <a:off x="13145770" y="6548120"/>
            <a:ext cx="1245235" cy="36576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0" idx="0"/>
          </p:cNvCxnSpPr>
          <p:nvPr/>
        </p:nvCxnSpPr>
        <p:spPr>
          <a:xfrm>
            <a:off x="14330045" y="4944745"/>
            <a:ext cx="1707515" cy="26924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0" idx="3"/>
          </p:cNvCxnSpPr>
          <p:nvPr/>
        </p:nvCxnSpPr>
        <p:spPr>
          <a:xfrm flipV="1">
            <a:off x="14391005" y="6548120"/>
            <a:ext cx="1849755" cy="36576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" idx="3"/>
          </p:cNvCxnSpPr>
          <p:nvPr/>
        </p:nvCxnSpPr>
        <p:spPr>
          <a:xfrm>
            <a:off x="16323945" y="5321300"/>
            <a:ext cx="1859280" cy="159194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16124555" y="5125085"/>
            <a:ext cx="2058670" cy="19621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16240760" y="6548120"/>
            <a:ext cx="1942465" cy="31750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16124555" y="5125085"/>
            <a:ext cx="1906905" cy="144716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11" idx="1"/>
          </p:cNvCxnSpPr>
          <p:nvPr/>
        </p:nvCxnSpPr>
        <p:spPr>
          <a:xfrm>
            <a:off x="18089880" y="5052060"/>
            <a:ext cx="1834515" cy="12382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11" idx="3"/>
          </p:cNvCxnSpPr>
          <p:nvPr/>
        </p:nvCxnSpPr>
        <p:spPr>
          <a:xfrm flipV="1">
            <a:off x="18089880" y="6555740"/>
            <a:ext cx="1834515" cy="30988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立方体 59"/>
          <p:cNvSpPr/>
          <p:nvPr/>
        </p:nvSpPr>
        <p:spPr>
          <a:xfrm flipH="1">
            <a:off x="21599525" y="5321300"/>
            <a:ext cx="263525" cy="975995"/>
          </a:xfrm>
          <a:prstGeom prst="cub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19924395" y="5321300"/>
            <a:ext cx="1675130" cy="123825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20000595" y="6297295"/>
            <a:ext cx="1862455" cy="151130"/>
          </a:xfrm>
          <a:prstGeom prst="straightConnector1">
            <a:avLst/>
          </a:prstGeom>
          <a:ln>
            <a:solidFill>
              <a:srgbClr val="CEC7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0779740" y="8024495"/>
            <a:ext cx="2453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Softmax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E9A273F-4E46-4F11-9541-BB738B5136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610985" y="12909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schemeClr val="tx2"/>
                </a:solidFill>
                <a:latin typeface="Montserrat Semi" charset="0"/>
              </a:rPr>
              <a:t>图像分割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86967" y="2280107"/>
            <a:ext cx="15110395" cy="148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综合</a:t>
            </a:r>
            <a:r>
              <a:rPr lang="en-US" altLang="zh-CN" sz="3200" dirty="0">
                <a:solidFill>
                  <a:srgbClr val="000000"/>
                </a:solidFill>
                <a:latin typeface="Lato Light" charset="0"/>
              </a:rPr>
              <a:t>Kmeans</a:t>
            </a: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图像聚类算法以及</a:t>
            </a:r>
            <a:r>
              <a:rPr lang="en-US" altLang="zh-CN" sz="3200" dirty="0">
                <a:solidFill>
                  <a:srgbClr val="000000"/>
                </a:solidFill>
                <a:latin typeface="Lato Light" charset="0"/>
              </a:rPr>
              <a:t>YOLO</a:t>
            </a: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等常见利用</a:t>
            </a:r>
            <a:r>
              <a:rPr lang="en-US" altLang="zh-CN" sz="3200" dirty="0">
                <a:solidFill>
                  <a:srgbClr val="000000"/>
                </a:solidFill>
                <a:latin typeface="Lato Light" charset="0"/>
              </a:rPr>
              <a:t>bounding box</a:t>
            </a:r>
            <a:r>
              <a:rPr lang="zh-CN" altLang="en-US" sz="3200" dirty="0">
                <a:solidFill>
                  <a:srgbClr val="000000"/>
                </a:solidFill>
                <a:latin typeface="Lato Light" charset="0"/>
              </a:rPr>
              <a:t>划分图像的算法，提出了自己的解决方案。</a:t>
            </a:r>
          </a:p>
        </p:txBody>
      </p:sp>
      <p:sp>
        <p:nvSpPr>
          <p:cNvPr id="42" name="Oval 41"/>
          <p:cNvSpPr/>
          <p:nvPr/>
        </p:nvSpPr>
        <p:spPr>
          <a:xfrm>
            <a:off x="1673225" y="8424186"/>
            <a:ext cx="1228090" cy="12280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Shape 2779"/>
          <p:cNvSpPr/>
          <p:nvPr/>
        </p:nvSpPr>
        <p:spPr>
          <a:xfrm>
            <a:off x="2019742" y="8657425"/>
            <a:ext cx="535053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73225" y="4777517"/>
            <a:ext cx="1228090" cy="12280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1" name="Shape 2778"/>
          <p:cNvSpPr/>
          <p:nvPr/>
        </p:nvSpPr>
        <p:spPr>
          <a:xfrm>
            <a:off x="1918786" y="5023431"/>
            <a:ext cx="735697" cy="73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1403" y="5486408"/>
            <a:ext cx="7994278" cy="222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Kmeans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是一种聚类算法，把一张图中的像素点划分为几个簇，使每个簇之间差距大，簇内差距小。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7511" y="4744878"/>
            <a:ext cx="2367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KMeans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7511" y="8465175"/>
            <a:ext cx="2736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Bbox</a:t>
            </a:r>
            <a:r>
              <a: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" charset="0"/>
                <a:ea typeface="Montserrat Semi" charset="0"/>
                <a:cs typeface="Montserrat Semi" charset="0"/>
              </a:rPr>
              <a:t>处理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61403" y="9209408"/>
            <a:ext cx="7994278" cy="222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利用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bounding box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框选经过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Kmeans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处理的图像，比较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bounding box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 Light" charset="0"/>
                <a:ea typeface="Lato Light" charset="0"/>
                <a:cs typeface="Lato Light" charset="0"/>
              </a:rPr>
              <a:t>内部的方差大小，达到框选出图像内食物的目的。</a:t>
            </a:r>
          </a:p>
        </p:txBody>
      </p:sp>
      <p:pic>
        <p:nvPicPr>
          <p:cNvPr id="3" name="图片 2" descr="bboxOnClu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480" y="4525645"/>
            <a:ext cx="9852025" cy="69075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0B9EE7-C807-4F55-887C-2678400ED1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6257312" y="1059192"/>
            <a:ext cx="1178687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step 1 Kmeans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处理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595527" y="2410073"/>
            <a:ext cx="15110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通过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Kmeans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算法将原先具有丰富色彩的图片转化为一张单调的灰度图。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3476625"/>
            <a:ext cx="22660610" cy="2613660"/>
          </a:xfrm>
          <a:prstGeom prst="rect">
            <a:avLst/>
          </a:prstGeom>
        </p:spPr>
      </p:pic>
      <p:pic>
        <p:nvPicPr>
          <p:cNvPr id="3" name="图片 2" descr="original 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6446520"/>
            <a:ext cx="7806055" cy="5710555"/>
          </a:xfrm>
          <a:prstGeom prst="rect">
            <a:avLst/>
          </a:prstGeom>
        </p:spPr>
      </p:pic>
      <p:pic>
        <p:nvPicPr>
          <p:cNvPr id="5" name="图片 4" descr="small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25" y="6446520"/>
            <a:ext cx="8041005" cy="5710555"/>
          </a:xfrm>
          <a:prstGeom prst="rect">
            <a:avLst/>
          </a:prstGeom>
        </p:spPr>
      </p:pic>
      <p:pic>
        <p:nvPicPr>
          <p:cNvPr id="6" name="图片 5" descr="smallclusterou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6630" y="6604000"/>
            <a:ext cx="7912735" cy="5714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90595" y="12157075"/>
            <a:ext cx="546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158220" y="12157075"/>
            <a:ext cx="546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1/8</a:t>
            </a:r>
            <a:r>
              <a:rPr lang="zh-CN" altLang="en-US"/>
              <a:t>缩略图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044160" y="12157075"/>
            <a:ext cx="546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处理后的</a:t>
            </a:r>
            <a:r>
              <a:rPr lang="en-US" altLang="zh-CN"/>
              <a:t>1/8</a:t>
            </a:r>
            <a:r>
              <a:rPr lang="zh-CN" altLang="en-US"/>
              <a:t>缩略图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A4D579-7429-4724-9858-653244BE79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524789" y="1059192"/>
            <a:ext cx="1925193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Step 2 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用</a:t>
            </a: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Bounding box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进行划分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95527" y="2410073"/>
            <a:ext cx="15110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在我们选定用户输入为方形餐盘的情况下，用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Bounding box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对图像进行扫描。</a:t>
            </a:r>
          </a:p>
        </p:txBody>
      </p:sp>
      <p:pic>
        <p:nvPicPr>
          <p:cNvPr id="2" name="图片 1" descr="bbo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4594225"/>
            <a:ext cx="6930390" cy="4846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4065" y="10172065"/>
            <a:ext cx="6000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r>
              <a:rPr lang="zh-CN" altLang="en-US"/>
              <a:t>个可能出现菜品的区域</a:t>
            </a:r>
          </a:p>
        </p:txBody>
      </p:sp>
      <p:pic>
        <p:nvPicPr>
          <p:cNvPr id="4" name="图片 3" descr="bboxin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25" y="4594225"/>
            <a:ext cx="6920865" cy="4858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11025" y="10291445"/>
            <a:ext cx="7498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在每个区域内用</a:t>
            </a:r>
            <a:r>
              <a:rPr lang="en-US" altLang="zh-CN"/>
              <a:t>bounding box</a:t>
            </a:r>
            <a:r>
              <a:rPr lang="zh-CN" altLang="en-US"/>
              <a:t>扫描</a:t>
            </a:r>
          </a:p>
        </p:txBody>
      </p:sp>
      <p:pic>
        <p:nvPicPr>
          <p:cNvPr id="6" name="图片 5" descr="bboxin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3705" y="4594225"/>
            <a:ext cx="6848475" cy="481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41E5A5-10DE-40DD-BC09-A752273C91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405"/>
          <p:cNvSpPr txBox="1"/>
          <p:nvPr/>
        </p:nvSpPr>
        <p:spPr>
          <a:xfrm>
            <a:off x="1378292" y="1059192"/>
            <a:ext cx="2154491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Step 3 Bounding box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最终选择</a:t>
            </a: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&amp;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识别</a:t>
            </a:r>
          </a:p>
        </p:txBody>
      </p:sp>
      <p:sp>
        <p:nvSpPr>
          <p:cNvPr id="407" name="TextBox 406"/>
          <p:cNvSpPr txBox="1"/>
          <p:nvPr/>
        </p:nvSpPr>
        <p:spPr>
          <a:xfrm>
            <a:off x="4595527" y="2410073"/>
            <a:ext cx="151103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通过计算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Bounding box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内部方差大小，选择出每个区域内最优的一个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bounding box</a:t>
            </a:r>
            <a:r>
              <a:rPr lang="zh-CN" altLang="en-US" sz="3200" dirty="0">
                <a:latin typeface="Lato Light" charset="0"/>
                <a:ea typeface="宋体" panose="02010600030101010101" pitchFamily="2" charset="-122"/>
                <a:cs typeface="Lato Light" charset="0"/>
              </a:rPr>
              <a:t>。把这个区域的内容放到我们的模型里进行识别。</a:t>
            </a:r>
          </a:p>
        </p:txBody>
      </p:sp>
      <p:pic>
        <p:nvPicPr>
          <p:cNvPr id="2" name="图片 1" descr="bboxOnClust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4357370"/>
            <a:ext cx="9093835" cy="6376670"/>
          </a:xfrm>
          <a:prstGeom prst="rect">
            <a:avLst/>
          </a:prstGeom>
        </p:spPr>
      </p:pic>
      <p:pic>
        <p:nvPicPr>
          <p:cNvPr id="3" name="图片 2" descr="TIM截图201908311357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210" y="4357370"/>
            <a:ext cx="9101455" cy="6336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EDF654-664B-470E-A9C8-705B6C8C50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4" t="13079" r="5417" b="13582"/>
          <a:stretch>
            <a:fillRect/>
          </a:stretch>
        </p:blipFill>
        <p:spPr>
          <a:xfrm>
            <a:off x="3611880" y="1324935"/>
            <a:ext cx="5956935" cy="11929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QQ视频20190908174533">
            <a:hlinkClick r:id="" action="ppaction://media"/>
            <a:extLst>
              <a:ext uri="{FF2B5EF4-FFF2-40B4-BE49-F238E27FC236}">
                <a16:creationId xmlns:a16="http://schemas.microsoft.com/office/drawing/2014/main" id="{6B8853DC-5000-429E-BFF3-F4E604805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46647" y="1759999"/>
            <a:ext cx="5161147" cy="11059601"/>
          </a:xfrm>
          <a:prstGeom prst="round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7670D3-1AE4-4410-ACDD-B095E32A4C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4" t="13079" r="5417" b="13582"/>
          <a:stretch>
            <a:fillRect/>
          </a:stretch>
        </p:blipFill>
        <p:spPr>
          <a:xfrm>
            <a:off x="14822140" y="1324935"/>
            <a:ext cx="5956935" cy="11929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QQ视频20190908174601">
            <a:hlinkClick r:id="" action="ppaction://media"/>
            <a:extLst>
              <a:ext uri="{FF2B5EF4-FFF2-40B4-BE49-F238E27FC236}">
                <a16:creationId xmlns:a16="http://schemas.microsoft.com/office/drawing/2014/main" id="{47305B5A-3064-4133-B504-790E073B72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88373" y="1759998"/>
            <a:ext cx="5183608" cy="11107731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515254-6050-4784-8F36-1448B528034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1212031" y="1059192"/>
            <a:ext cx="1877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tx2"/>
                </a:solidFill>
                <a:latin typeface="Montserrat Semi" charset="0"/>
              </a:rPr>
              <a:t>表现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893820" y="2409825"/>
            <a:ext cx="166903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无并发情况下单次响应时间在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1.1s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以内，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50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并发的情况下响应时间小于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28s</a:t>
            </a:r>
            <a:r>
              <a:rPr lang="zh-CN" altLang="en-US" sz="3200" dirty="0">
                <a:latin typeface="Lato Light" charset="0"/>
                <a:ea typeface="Lato Light" charset="0"/>
                <a:cs typeface="Lato Light" charset="0"/>
              </a:rPr>
              <a:t>，模型准确率理论上为</a:t>
            </a:r>
            <a:r>
              <a:rPr lang="en-US" altLang="zh-CN" sz="3200" dirty="0">
                <a:latin typeface="Lato Light" charset="0"/>
                <a:ea typeface="Lato Light" charset="0"/>
                <a:cs typeface="Lato Light" charset="0"/>
              </a:rPr>
              <a:t>82%</a:t>
            </a:r>
            <a:r>
              <a:rPr lang="zh-CN" altLang="en-US" sz="3200" dirty="0">
                <a:latin typeface="Lato Light" charset="0"/>
                <a:ea typeface="宋体" panose="02010600030101010101" pitchFamily="2" charset="-122"/>
                <a:cs typeface="Lato Light" charset="0"/>
              </a:rPr>
              <a:t>。</a:t>
            </a:r>
          </a:p>
        </p:txBody>
      </p:sp>
      <p:pic>
        <p:nvPicPr>
          <p:cNvPr id="2" name="图片 1" descr="TIM截图20190831160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4477385"/>
            <a:ext cx="13818870" cy="6156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" y="10960735"/>
            <a:ext cx="13852525" cy="21189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4225C9-60D5-48DC-8F79-F8B1E63D0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rgbClr val="3C3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031254" y="1538638"/>
            <a:ext cx="84353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MEET OUR TEAM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F6C3F2-E88F-4DF9-8C20-F2EA01D648F4}"/>
              </a:ext>
            </a:extLst>
          </p:cNvPr>
          <p:cNvGrpSpPr/>
          <p:nvPr/>
        </p:nvGrpSpPr>
        <p:grpSpPr>
          <a:xfrm>
            <a:off x="1007692" y="4026255"/>
            <a:ext cx="4814990" cy="7935686"/>
            <a:chOff x="-2269749" y="5780314"/>
            <a:chExt cx="4814990" cy="7935686"/>
          </a:xfrm>
        </p:grpSpPr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DEE64F1D-0E02-4DCA-8D05-DC5A510E1D60}"/>
                </a:ext>
              </a:extLst>
            </p:cNvPr>
            <p:cNvSpPr/>
            <p:nvPr/>
          </p:nvSpPr>
          <p:spPr>
            <a:xfrm>
              <a:off x="-2202595" y="5780314"/>
              <a:ext cx="4747836" cy="7935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7C0F6DBE-3EB8-4D0D-B6D0-08E4C7926A40}"/>
                </a:ext>
              </a:extLst>
            </p:cNvPr>
            <p:cNvSpPr txBox="1"/>
            <p:nvPr/>
          </p:nvSpPr>
          <p:spPr>
            <a:xfrm>
              <a:off x="-2269749" y="10877102"/>
              <a:ext cx="47277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工程计划制定</a:t>
              </a:r>
              <a:endParaRPr lang="en-US" altLang="zh-CN" sz="2500" smtClean="0">
                <a:latin typeface="Lato Light" charset="0"/>
                <a:ea typeface="Lato Light" charset="0"/>
                <a:cs typeface="Lato Light" charset="0"/>
              </a:endParaRPr>
            </a:p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文档撰写</a:t>
              </a:r>
              <a:endParaRPr lang="en-US" altLang="zh-CN" sz="2500" smtClean="0">
                <a:latin typeface="Lato Light" charset="0"/>
                <a:ea typeface="Lato Light" charset="0"/>
                <a:cs typeface="Lato Light" charset="0"/>
              </a:endParaRPr>
            </a:p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后端业务代码编写</a:t>
              </a:r>
              <a:endParaRPr lang="en-US" sz="25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4" name="TextBox 17">
              <a:extLst>
                <a:ext uri="{FF2B5EF4-FFF2-40B4-BE49-F238E27FC236}">
                  <a16:creationId xmlns:a16="http://schemas.microsoft.com/office/drawing/2014/main" id="{F5347A65-770B-409E-9DB0-3ECED1DED50C}"/>
                </a:ext>
              </a:extLst>
            </p:cNvPr>
            <p:cNvSpPr txBox="1"/>
            <p:nvPr/>
          </p:nvSpPr>
          <p:spPr>
            <a:xfrm>
              <a:off x="-1035353" y="10015328"/>
              <a:ext cx="238315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苑齐超</a:t>
              </a:r>
              <a:endParaRPr 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  <a:p>
              <a:pPr algn="ctr"/>
              <a:r>
                <a:rPr lang="en-US" sz="18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TEAM LEADER</a:t>
              </a:r>
            </a:p>
          </p:txBody>
        </p:sp>
        <p:pic>
          <p:nvPicPr>
            <p:cNvPr id="57" name="Picture Placeholder 4">
              <a:extLst>
                <a:ext uri="{FF2B5EF4-FFF2-40B4-BE49-F238E27FC236}">
                  <a16:creationId xmlns:a16="http://schemas.microsoft.com/office/drawing/2014/main" id="{CF99E1F9-3BF9-46EB-BB0F-9586D460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072" y="6560820"/>
              <a:ext cx="3008376" cy="30083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3600D53-0434-4BDD-A915-79AD78B7FC37}"/>
              </a:ext>
            </a:extLst>
          </p:cNvPr>
          <p:cNvGrpSpPr/>
          <p:nvPr/>
        </p:nvGrpSpPr>
        <p:grpSpPr>
          <a:xfrm>
            <a:off x="12598524" y="3978020"/>
            <a:ext cx="4814990" cy="7935686"/>
            <a:chOff x="-2269749" y="5780314"/>
            <a:chExt cx="4814990" cy="7935686"/>
          </a:xfrm>
        </p:grpSpPr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D8864080-B2AE-4058-ADE9-B5B5F69DCDF4}"/>
                </a:ext>
              </a:extLst>
            </p:cNvPr>
            <p:cNvSpPr/>
            <p:nvPr/>
          </p:nvSpPr>
          <p:spPr>
            <a:xfrm>
              <a:off x="-2202595" y="5780314"/>
              <a:ext cx="4747836" cy="7935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30D0FD7C-644E-4124-B8B8-6ED2043520CB}"/>
                </a:ext>
              </a:extLst>
            </p:cNvPr>
            <p:cNvSpPr txBox="1"/>
            <p:nvPr/>
          </p:nvSpPr>
          <p:spPr>
            <a:xfrm>
              <a:off x="-2269749" y="10877102"/>
              <a:ext cx="4727729" cy="514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前端</a:t>
              </a:r>
              <a:r>
                <a:rPr lang="en-US" altLang="zh-CN" sz="2500" smtClean="0">
                  <a:latin typeface="Lato Light" charset="0"/>
                  <a:ea typeface="Lato Light" charset="0"/>
                  <a:cs typeface="Lato Light" charset="0"/>
                </a:rPr>
                <a:t>APP</a:t>
              </a: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编写</a:t>
              </a:r>
              <a:endParaRPr lang="en-US" sz="25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1" name="TextBox 17">
              <a:extLst>
                <a:ext uri="{FF2B5EF4-FFF2-40B4-BE49-F238E27FC236}">
                  <a16:creationId xmlns:a16="http://schemas.microsoft.com/office/drawing/2014/main" id="{3D16568E-72DE-4EFA-966C-66DB6780FF54}"/>
                </a:ext>
              </a:extLst>
            </p:cNvPr>
            <p:cNvSpPr txBox="1"/>
            <p:nvPr/>
          </p:nvSpPr>
          <p:spPr>
            <a:xfrm>
              <a:off x="-1112107" y="10015328"/>
              <a:ext cx="253665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陈婧心</a:t>
              </a:r>
              <a:endParaRPr 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  <a:p>
              <a:pPr algn="ctr"/>
              <a:r>
                <a:rPr lang="en-US" sz="18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TEAM MEMBER</a:t>
              </a:r>
            </a:p>
          </p:txBody>
        </p:sp>
        <p:pic>
          <p:nvPicPr>
            <p:cNvPr id="62" name="Picture Placeholder 4">
              <a:extLst>
                <a:ext uri="{FF2B5EF4-FFF2-40B4-BE49-F238E27FC236}">
                  <a16:creationId xmlns:a16="http://schemas.microsoft.com/office/drawing/2014/main" id="{B96D749E-FAF8-4D57-B38D-14B24F04C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072" y="6560820"/>
              <a:ext cx="3008376" cy="30083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B60AD53-F197-4048-BD4D-38BE1A03C450}"/>
              </a:ext>
            </a:extLst>
          </p:cNvPr>
          <p:cNvGrpSpPr/>
          <p:nvPr/>
        </p:nvGrpSpPr>
        <p:grpSpPr>
          <a:xfrm>
            <a:off x="6820157" y="3978020"/>
            <a:ext cx="4814990" cy="7935686"/>
            <a:chOff x="-2269749" y="5780314"/>
            <a:chExt cx="4814990" cy="7935686"/>
          </a:xfrm>
        </p:grpSpPr>
        <p:sp>
          <p:nvSpPr>
            <p:cNvPr id="64" name="Rectangle 14">
              <a:extLst>
                <a:ext uri="{FF2B5EF4-FFF2-40B4-BE49-F238E27FC236}">
                  <a16:creationId xmlns:a16="http://schemas.microsoft.com/office/drawing/2014/main" id="{4C6AEB4D-0E0C-403B-B084-A2B10C07E429}"/>
                </a:ext>
              </a:extLst>
            </p:cNvPr>
            <p:cNvSpPr/>
            <p:nvPr/>
          </p:nvSpPr>
          <p:spPr>
            <a:xfrm>
              <a:off x="-2202595" y="5780314"/>
              <a:ext cx="4747836" cy="7935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16">
              <a:extLst>
                <a:ext uri="{FF2B5EF4-FFF2-40B4-BE49-F238E27FC236}">
                  <a16:creationId xmlns:a16="http://schemas.microsoft.com/office/drawing/2014/main" id="{A39BA3B9-8F65-4796-A4D8-B7638E079ADC}"/>
                </a:ext>
              </a:extLst>
            </p:cNvPr>
            <p:cNvSpPr txBox="1"/>
            <p:nvPr/>
          </p:nvSpPr>
          <p:spPr>
            <a:xfrm>
              <a:off x="-2269749" y="10877102"/>
              <a:ext cx="47277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服务器部署</a:t>
              </a:r>
              <a:endParaRPr lang="en-US" altLang="zh-CN" sz="2500" smtClean="0">
                <a:latin typeface="Lato Light" charset="0"/>
                <a:ea typeface="Lato Light" charset="0"/>
                <a:cs typeface="Lato Light" charset="0"/>
              </a:endParaRPr>
            </a:p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机器学习模型训练</a:t>
              </a:r>
              <a:endParaRPr lang="en-US" sz="25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66" name="TextBox 17">
              <a:extLst>
                <a:ext uri="{FF2B5EF4-FFF2-40B4-BE49-F238E27FC236}">
                  <a16:creationId xmlns:a16="http://schemas.microsoft.com/office/drawing/2014/main" id="{E6B0BA05-7F67-4D2E-B66D-266B7AF7BB2B}"/>
                </a:ext>
              </a:extLst>
            </p:cNvPr>
            <p:cNvSpPr txBox="1"/>
            <p:nvPr/>
          </p:nvSpPr>
          <p:spPr>
            <a:xfrm>
              <a:off x="-1112107" y="10015328"/>
              <a:ext cx="253665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杨逍</a:t>
              </a:r>
              <a:endParaRPr 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  <a:p>
              <a:pPr algn="ctr"/>
              <a:r>
                <a:rPr lang="en-US" sz="18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TEAM MEMBER</a:t>
              </a:r>
            </a:p>
          </p:txBody>
        </p:sp>
        <p:pic>
          <p:nvPicPr>
            <p:cNvPr id="67" name="Picture Placeholder 4">
              <a:extLst>
                <a:ext uri="{FF2B5EF4-FFF2-40B4-BE49-F238E27FC236}">
                  <a16:creationId xmlns:a16="http://schemas.microsoft.com/office/drawing/2014/main" id="{EE4FB9B6-0E68-4030-8B4B-2838CEA2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072" y="6560820"/>
              <a:ext cx="3008376" cy="30083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CE4B65E-CD96-44F4-A888-008EE570CF2A}"/>
              </a:ext>
            </a:extLst>
          </p:cNvPr>
          <p:cNvGrpSpPr/>
          <p:nvPr/>
        </p:nvGrpSpPr>
        <p:grpSpPr>
          <a:xfrm>
            <a:off x="18237200" y="3978020"/>
            <a:ext cx="4814990" cy="7935686"/>
            <a:chOff x="-2269749" y="5780314"/>
            <a:chExt cx="4814990" cy="7935686"/>
          </a:xfrm>
        </p:grpSpPr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DA51A434-9F9E-4F7E-99EA-357D5826B123}"/>
                </a:ext>
              </a:extLst>
            </p:cNvPr>
            <p:cNvSpPr/>
            <p:nvPr/>
          </p:nvSpPr>
          <p:spPr>
            <a:xfrm>
              <a:off x="-2202595" y="5780314"/>
              <a:ext cx="4747836" cy="7935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BE42109D-D3D1-4834-847D-27EA0ADDEF7F}"/>
                </a:ext>
              </a:extLst>
            </p:cNvPr>
            <p:cNvSpPr txBox="1"/>
            <p:nvPr/>
          </p:nvSpPr>
          <p:spPr>
            <a:xfrm>
              <a:off x="-2269749" y="10877102"/>
              <a:ext cx="4727729" cy="514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前端</a:t>
              </a:r>
              <a:r>
                <a:rPr lang="en-US" altLang="zh-CN" sz="2500" smtClean="0">
                  <a:latin typeface="Lato Light" charset="0"/>
                  <a:ea typeface="Lato Light" charset="0"/>
                  <a:cs typeface="Lato Light" charset="0"/>
                </a:rPr>
                <a:t>APP</a:t>
              </a:r>
              <a:r>
                <a:rPr lang="zh-CN" altLang="en-US" sz="2500" smtClean="0">
                  <a:latin typeface="Lato Light" charset="0"/>
                  <a:ea typeface="Lato Light" charset="0"/>
                  <a:cs typeface="Lato Light" charset="0"/>
                </a:rPr>
                <a:t>编写</a:t>
              </a:r>
              <a:endParaRPr lang="en-US" sz="2500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71" name="TextBox 17">
              <a:extLst>
                <a:ext uri="{FF2B5EF4-FFF2-40B4-BE49-F238E27FC236}">
                  <a16:creationId xmlns:a16="http://schemas.microsoft.com/office/drawing/2014/main" id="{82B5B667-3E22-46BD-B431-D0419B817B2B}"/>
                </a:ext>
              </a:extLst>
            </p:cNvPr>
            <p:cNvSpPr txBox="1"/>
            <p:nvPr/>
          </p:nvSpPr>
          <p:spPr>
            <a:xfrm>
              <a:off x="-1112107" y="10015328"/>
              <a:ext cx="253665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杨宣慧</a:t>
              </a:r>
              <a:endParaRPr lang="en-US" sz="3200" b="1" spc="600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  <a:p>
              <a:pPr algn="ctr"/>
              <a:r>
                <a:rPr lang="en-US" sz="1800" b="1" spc="600" dirty="0">
                  <a:solidFill>
                    <a:schemeClr val="tx2"/>
                  </a:solidFill>
                  <a:latin typeface="Montserrat Semi" charset="0"/>
                  <a:ea typeface="Montserrat Semi" charset="0"/>
                  <a:cs typeface="Montserrat Semi" charset="0"/>
                </a:rPr>
                <a:t>TEAM MEMBER</a:t>
              </a:r>
            </a:p>
          </p:txBody>
        </p:sp>
        <p:pic>
          <p:nvPicPr>
            <p:cNvPr id="72" name="Picture Placeholder 4">
              <a:extLst>
                <a:ext uri="{FF2B5EF4-FFF2-40B4-BE49-F238E27FC236}">
                  <a16:creationId xmlns:a16="http://schemas.microsoft.com/office/drawing/2014/main" id="{511542F0-DD18-4C3A-A934-0F95BECE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10072" y="6560820"/>
              <a:ext cx="3008376" cy="30083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1371935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后端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15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0365644" y="105919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smtClean="0">
                <a:solidFill>
                  <a:schemeClr val="tx2"/>
                </a:solidFill>
                <a:latin typeface="Montserrat Semi" charset="0"/>
              </a:rPr>
              <a:t>后端代码</a:t>
            </a:r>
            <a:endParaRPr lang="zh-CN" altLang="en-US" sz="6600" b="1" dirty="0">
              <a:solidFill>
                <a:schemeClr val="tx2"/>
              </a:solidFill>
              <a:latin typeface="Montserrat Semi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65644" y="8485359"/>
            <a:ext cx="114203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开发框架 </a:t>
            </a:r>
            <a:r>
              <a:rPr lang="en-US" altLang="zh-CN" sz="3200" smtClean="0">
                <a:latin typeface="Lato Light" charset="0"/>
                <a:ea typeface="Lato Light" charset="0"/>
                <a:cs typeface="Lato Light" charset="0"/>
              </a:rPr>
              <a:t>SpringBoot</a:t>
            </a:r>
          </a:p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使用</a:t>
            </a:r>
            <a:r>
              <a:rPr lang="en-US" altLang="zh-CN" sz="3200" smtClean="0">
                <a:latin typeface="Lato Light" charset="0"/>
                <a:ea typeface="Lato Light" charset="0"/>
                <a:cs typeface="Lato Light" charset="0"/>
              </a:rPr>
              <a:t>Maven</a:t>
            </a: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管理代码</a:t>
            </a:r>
            <a:endParaRPr lang="en-US" altLang="zh-CN" sz="320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200" smtClean="0">
                <a:latin typeface="Lato Light" charset="0"/>
                <a:ea typeface="Lato Light" charset="0"/>
                <a:cs typeface="Lato Light" charset="0"/>
              </a:rPr>
              <a:t>ORM</a:t>
            </a: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框架访问数据库</a:t>
            </a:r>
            <a:endParaRPr lang="en-US" altLang="zh-CN" sz="320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使用</a:t>
            </a:r>
            <a:r>
              <a:rPr lang="en-US" altLang="zh-CN" sz="3200" smtClean="0">
                <a:latin typeface="Lato Light" charset="0"/>
                <a:ea typeface="Lato Light" charset="0"/>
                <a:cs typeface="Lato Light" charset="0"/>
              </a:rPr>
              <a:t>loC</a:t>
            </a: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在分层结构</a:t>
            </a:r>
            <a:endParaRPr lang="en-US" altLang="zh-CN" sz="320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注入具体接口以及其他参数</a:t>
            </a:r>
            <a:endParaRPr lang="en-US" altLang="zh-CN" sz="320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endParaRPr lang="zh-CN" altLang="en-US" sz="3200" dirty="0">
              <a:latin typeface="Lato Light" charset="0"/>
              <a:ea typeface="宋体" panose="02010600030101010101" pitchFamily="2" charset="-122"/>
              <a:cs typeface="Lato Light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4225C9-60D5-48DC-8F79-F8B1E63D0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573" y="3823766"/>
            <a:ext cx="4711830" cy="8860289"/>
          </a:xfrm>
          <a:prstGeom prst="rect">
            <a:avLst/>
          </a:prstGeom>
        </p:spPr>
      </p:pic>
      <p:sp>
        <p:nvSpPr>
          <p:cNvPr id="8" name="TextBox 57"/>
          <p:cNvSpPr txBox="1"/>
          <p:nvPr/>
        </p:nvSpPr>
        <p:spPr>
          <a:xfrm>
            <a:off x="2182157" y="1969474"/>
            <a:ext cx="7296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Lato Light" charset="0"/>
                <a:cs typeface="Lato Light" charset="0"/>
              </a:rPr>
              <a:t>代码分层</a:t>
            </a:r>
            <a:endParaRPr lang="en-US" altLang="zh-CN" sz="3200" smtClean="0">
              <a:latin typeface="Lato Light" charset="0"/>
              <a:ea typeface="Lato Light" charset="0"/>
              <a:cs typeface="Lato Light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mtClean="0">
                <a:latin typeface="Lato Light" charset="0"/>
                <a:ea typeface="宋体" panose="02010600030101010101" pitchFamily="2" charset="-122"/>
                <a:cs typeface="Lato Light" charset="0"/>
              </a:rPr>
              <a:t>表示层、控制层、服务层、实体层</a:t>
            </a:r>
            <a:endParaRPr lang="zh-CN" altLang="en-US" sz="3200" dirty="0">
              <a:latin typeface="Lato Light" charset="0"/>
              <a:ea typeface="宋体" panose="02010600030101010101" pitchFamily="2" charset="-122"/>
              <a:cs typeface="Lato Light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0876" y="2754304"/>
            <a:ext cx="108775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8399563" y="1059192"/>
            <a:ext cx="7502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业务后端性能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6791923"/>
            <a:ext cx="7620000" cy="5924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100" y="6516460"/>
            <a:ext cx="7305675" cy="5743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3" y="6516460"/>
            <a:ext cx="8020050" cy="5724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28" y="3611335"/>
            <a:ext cx="17240250" cy="2705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342937-7AC1-4489-973C-DB95FA360FE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总结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6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5189668" y="0"/>
            <a:ext cx="9187982" cy="13716001"/>
          </a:xfrm>
          <a:custGeom>
            <a:avLst/>
            <a:gdLst>
              <a:gd name="connsiteX0" fmla="*/ 5338916 w 8937522"/>
              <a:gd name="connsiteY0" fmla="*/ 0 h 13745497"/>
              <a:gd name="connsiteX1" fmla="*/ 8937522 w 8937522"/>
              <a:gd name="connsiteY1" fmla="*/ 0 h 13745497"/>
              <a:gd name="connsiteX2" fmla="*/ 8937522 w 8937522"/>
              <a:gd name="connsiteY2" fmla="*/ 13745497 h 13745497"/>
              <a:gd name="connsiteX3" fmla="*/ 0 w 8937522"/>
              <a:gd name="connsiteY3" fmla="*/ 13745497 h 13745497"/>
              <a:gd name="connsiteX4" fmla="*/ 5279922 w 8937522"/>
              <a:gd name="connsiteY4" fmla="*/ 58994 h 137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37522" h="13745497">
                <a:moveTo>
                  <a:pt x="5338916" y="0"/>
                </a:moveTo>
                <a:lnTo>
                  <a:pt x="8937522" y="0"/>
                </a:lnTo>
                <a:lnTo>
                  <a:pt x="8937522" y="13745497"/>
                </a:lnTo>
                <a:lnTo>
                  <a:pt x="0" y="13745497"/>
                </a:lnTo>
                <a:lnTo>
                  <a:pt x="5279922" y="58994"/>
                </a:ln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66887" y="146510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tx2"/>
                </a:solidFill>
                <a:latin typeface="Montserrat Semi" charset="0"/>
              </a:rPr>
              <a:t>经验教训</a:t>
            </a:r>
            <a:endParaRPr lang="en-US" sz="8000" b="1" dirty="0">
              <a:solidFill>
                <a:schemeClr val="tx2"/>
              </a:solidFill>
              <a:latin typeface="Montserrat Semi" charset="0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FC015054-6BCF-43FA-A429-EC4209B7C59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3" r="27533"/>
          <a:stretch>
            <a:fillRect/>
          </a:stretch>
        </p:blipFill>
        <p:spPr>
          <a:solidFill>
            <a:schemeClr val="accent2">
              <a:lumMod val="50000"/>
            </a:schemeClr>
          </a:solidFill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95A5B69-7790-4126-A82F-9B2817CBAE0E}"/>
              </a:ext>
            </a:extLst>
          </p:cNvPr>
          <p:cNvSpPr/>
          <p:nvPr/>
        </p:nvSpPr>
        <p:spPr>
          <a:xfrm>
            <a:off x="1296601" y="3192377"/>
            <a:ext cx="10892224" cy="10341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要确保生产环境、开发环境、测试环境</a:t>
            </a: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一一</a:t>
            </a:r>
            <a:r>
              <a:rPr kumimoji="0" lang="zh-CN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分开；</a:t>
            </a:r>
            <a:endParaRPr lang="en-US" altLang="zh-CN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现有的问题可以在互联网上找到类似</a:t>
            </a: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kumimoji="0" lang="zh-CN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kumimoji="0" lang="zh-CN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慎用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3.Git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等生产工具的灵活使用会</a:t>
            </a:r>
            <a:r>
              <a:rPr kumimoji="0" lang="zh-CN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提高</a:t>
            </a:r>
            <a:r>
              <a:rPr kumimoji="0" lang="zh-CN" altLang="zh-CN" sz="36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工作效率；</a:t>
            </a:r>
            <a:endParaRPr kumimoji="0" lang="en-US" altLang="zh-CN" sz="3600" b="0" i="0" u="none" strike="noStrike" kern="1200" cap="none" spc="0" normalizeH="0" baseline="0" noProof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神经网络训练过程中数据量至关重要，在数据量不够大的时候使用数据增强</a:t>
            </a:r>
            <a:r>
              <a:rPr lang="zh-CN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zh-CN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</a:t>
            </a:r>
            <a:r>
              <a:rPr lang="zh-CN" altLang="zh-CN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“高级”的技术方案并不一定是最合适的，有时候要勇于创新，提出自己的解决方案</a:t>
            </a:r>
            <a:endParaRPr lang="zh-CN" altLang="zh-CN" dirty="0">
              <a:solidFill>
                <a:srgbClr val="7F7F7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D7B25C-FED6-47AC-95F1-28A31E69AC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27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THANKS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4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100000">
                <a:srgbClr val="AA8A78">
                  <a:alpha val="7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Teardrop 10"/>
          <p:cNvSpPr/>
          <p:nvPr/>
        </p:nvSpPr>
        <p:spPr>
          <a:xfrm rot="16200000">
            <a:off x="7173255" y="1752600"/>
            <a:ext cx="10186416" cy="10186416"/>
          </a:xfrm>
          <a:prstGeom prst="teardrop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711914" y="4595842"/>
            <a:ext cx="51090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</a:rPr>
              <a:t>产品定位</a:t>
            </a:r>
            <a:endParaRPr lang="en-US" altLang="zh-CN" sz="9600" b="1" dirty="0">
              <a:solidFill>
                <a:schemeClr val="bg1"/>
              </a:solidFill>
              <a:latin typeface="Montserrat Semi" charset="0"/>
            </a:endParaRPr>
          </a:p>
          <a:p>
            <a:pPr algn="ctr">
              <a:defRPr/>
            </a:pPr>
            <a:r>
              <a:rPr lang="en-US" altLang="zh-CN" sz="9600" b="1" dirty="0">
                <a:solidFill>
                  <a:schemeClr val="bg1"/>
                </a:solidFill>
                <a:latin typeface="Montserrat Semi" charset="0"/>
              </a:rPr>
              <a:t>&amp;</a:t>
            </a:r>
          </a:p>
          <a:p>
            <a:pPr algn="ctr">
              <a:defRPr/>
            </a:pPr>
            <a:r>
              <a:rPr lang="zh-CN" altLang="en-US" sz="9600" b="1" dirty="0">
                <a:solidFill>
                  <a:schemeClr val="bg1"/>
                </a:solidFill>
                <a:latin typeface="Montserrat Semi" charset="0"/>
              </a:rPr>
              <a:t>价值</a:t>
            </a:r>
            <a:endParaRPr lang="en-US" altLang="zh-CN" sz="9600" b="1" dirty="0">
              <a:solidFill>
                <a:schemeClr val="bg1"/>
              </a:solidFill>
              <a:latin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E227CE1-DF33-4B5E-8D98-B2BFE2260FE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8" r="23078"/>
          <a:stretch>
            <a:fillRect/>
          </a:stretch>
        </p:blipFill>
        <p:spPr>
          <a:xfrm>
            <a:off x="12687300" y="0"/>
            <a:ext cx="11690350" cy="13715999"/>
          </a:xfrm>
        </p:spPr>
      </p:pic>
      <p:sp>
        <p:nvSpPr>
          <p:cNvPr id="12" name="TextBox 11"/>
          <p:cNvSpPr txBox="1"/>
          <p:nvPr/>
        </p:nvSpPr>
        <p:spPr>
          <a:xfrm>
            <a:off x="555985" y="3510707"/>
            <a:ext cx="11596327" cy="550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产品背景：校内师生学习工作繁忙，较少有精力关注饮食健康，膳食均衡。</a:t>
            </a:r>
            <a:endParaRPr lang="en-US" altLang="zh-CN" sz="4800" dirty="0">
              <a:solidFill>
                <a:srgbClr val="7F7F7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endParaRPr lang="en-US" altLang="zh-CN" sz="4800" dirty="0">
              <a:solidFill>
                <a:srgbClr val="7F7F7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产品价值：帮助用户实时监控饮食，了解每餐摄取食物的营养价值，促进使用者健康生活</a:t>
            </a:r>
            <a:endParaRPr lang="en-US" sz="48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5986" y="9442761"/>
            <a:ext cx="11632839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solidFill>
                  <a:srgbClr val="7F7F7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实现目标：根据每餐拍照上传的图片，识别食物种类，为用户提供饮食分析，饮食建议等。</a:t>
            </a:r>
            <a:endParaRPr lang="en-US" altLang="zh-CN" sz="4800" dirty="0">
              <a:solidFill>
                <a:srgbClr val="7F7F7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sz="4800" dirty="0">
              <a:solidFill>
                <a:srgbClr val="7F7F7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555986" y="9016573"/>
            <a:ext cx="1082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8835076-A6D1-43E9-9A82-CA7BD599DC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C2BFBC5-784F-4C4F-92C0-CE7CEA1177E6}"/>
              </a:ext>
            </a:extLst>
          </p:cNvPr>
          <p:cNvSpPr/>
          <p:nvPr/>
        </p:nvSpPr>
        <p:spPr>
          <a:xfrm>
            <a:off x="12687300" y="0"/>
            <a:ext cx="11690350" cy="13716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86000"/>
                </a:schemeClr>
              </a:gs>
              <a:gs pos="100000">
                <a:schemeClr val="bg1">
                  <a:lumMod val="95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132722" y="1248549"/>
            <a:ext cx="51091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产品定位</a:t>
            </a:r>
            <a:endParaRPr lang="en-US" altLang="zh-CN" sz="9600" b="1" dirty="0">
              <a:solidFill>
                <a:schemeClr val="tx2"/>
              </a:solidFill>
              <a:latin typeface="Montserrat Semi" charset="0"/>
            </a:endParaRPr>
          </a:p>
          <a:p>
            <a:pPr algn="r">
              <a:defRPr/>
            </a:pP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</a:rPr>
              <a:t>/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价值</a:t>
            </a:r>
            <a:endParaRPr lang="en-US" altLang="zh-CN" sz="9600" b="1" dirty="0">
              <a:solidFill>
                <a:schemeClr val="tx2"/>
              </a:solidFill>
              <a:latin typeface="Montserrat Semi" charset="0"/>
            </a:endParaRPr>
          </a:p>
          <a:p>
            <a:pPr algn="r">
              <a:defRPr/>
            </a:pPr>
            <a:r>
              <a:rPr lang="en-US" altLang="zh-CN" sz="9600" b="1" dirty="0">
                <a:solidFill>
                  <a:schemeClr val="tx2"/>
                </a:solidFill>
                <a:latin typeface="Montserrat Semi" charset="0"/>
              </a:rPr>
              <a:t>/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目标</a:t>
            </a:r>
            <a:endParaRPr lang="en-US" altLang="zh-CN" sz="9600" b="1" dirty="0">
              <a:solidFill>
                <a:schemeClr val="tx2"/>
              </a:solidFill>
              <a:latin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50694" y="3369803"/>
            <a:ext cx="6952463" cy="6952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0570" y="5915010"/>
            <a:ext cx="7584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dirty="0">
                <a:solidFill>
                  <a:schemeClr val="bg1"/>
                </a:solidFill>
                <a:latin typeface="Montserrat Hairline" charset="0"/>
                <a:ea typeface="Montserrat Hairline" charset="0"/>
                <a:cs typeface="Montserrat Hairline" charset="0"/>
              </a:rPr>
              <a:t>前端</a:t>
            </a:r>
            <a:endParaRPr lang="en-US" sz="11500" dirty="0">
              <a:solidFill>
                <a:schemeClr val="bg1"/>
              </a:solidFill>
              <a:latin typeface="Montserrat Hairline" charset="0"/>
              <a:ea typeface="Montserrat Hairline" charset="0"/>
              <a:cs typeface="Montserrat Hairline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 t="7810" b="781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7000"/>
                </a:srgbClr>
              </a:gs>
              <a:gs pos="100000">
                <a:srgbClr val="55677C">
                  <a:alpha val="6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11" name="Diamond 10"/>
          <p:cNvSpPr/>
          <p:nvPr/>
        </p:nvSpPr>
        <p:spPr>
          <a:xfrm rot="16200000">
            <a:off x="7173255" y="1752600"/>
            <a:ext cx="10186416" cy="10186416"/>
          </a:xfrm>
          <a:prstGeom prst="diamond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42749" y="6245642"/>
            <a:ext cx="4647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spc="15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项目框架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17964345" y="5930706"/>
            <a:ext cx="3762946" cy="244983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en-US" altLang="zh-CN" sz="6400" dirty="0">
                <a:solidFill>
                  <a:srgbClr val="44546A">
                    <a:lumMod val="50000"/>
                  </a:srgbClr>
                </a:solidFill>
                <a:latin typeface="Montserrat Semi"/>
                <a:ea typeface="黑体" panose="02010609060101010101" pitchFamily="49" charset="-122"/>
              </a:rPr>
              <a:t>Model</a:t>
            </a:r>
            <a:endParaRPr lang="zh-CN" altLang="en-US" sz="4800" dirty="0">
              <a:solidFill>
                <a:srgbClr val="44546A">
                  <a:lumMod val="50000"/>
                </a:srgbClr>
              </a:solidFill>
              <a:latin typeface="Montserrat Semi"/>
              <a:ea typeface="黑体" panose="02010609060101010101" pitchFamily="49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2717681" y="5930706"/>
            <a:ext cx="3762946" cy="244983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en-US" altLang="zh-CN" sz="6400" dirty="0">
                <a:solidFill>
                  <a:srgbClr val="44546A">
                    <a:lumMod val="50000"/>
                  </a:srgbClr>
                </a:solidFill>
                <a:latin typeface="Montserrat Semi"/>
                <a:ea typeface="黑体" panose="02010609060101010101" pitchFamily="49" charset="-122"/>
              </a:rPr>
              <a:t>View</a:t>
            </a:r>
            <a:endParaRPr lang="zh-CN" altLang="en-US" sz="4800" dirty="0">
              <a:solidFill>
                <a:srgbClr val="44546A">
                  <a:lumMod val="50000"/>
                </a:srgbClr>
              </a:solidFill>
              <a:latin typeface="Montserrat Semi"/>
              <a:ea typeface="黑体" panose="02010609060101010101" pitchFamily="49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0039836" y="5930706"/>
            <a:ext cx="4297978" cy="244983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/>
            <a:r>
              <a:rPr lang="en-US" altLang="zh-CN" sz="6400" dirty="0">
                <a:solidFill>
                  <a:srgbClr val="44546A">
                    <a:lumMod val="50000"/>
                  </a:srgbClr>
                </a:solidFill>
                <a:latin typeface="Montserrat Semi"/>
                <a:ea typeface="黑体" panose="02010609060101010101" pitchFamily="49" charset="-122"/>
              </a:rPr>
              <a:t>Presenter</a:t>
            </a:r>
            <a:endParaRPr lang="zh-CN" altLang="en-US" sz="4800" dirty="0">
              <a:solidFill>
                <a:srgbClr val="44546A">
                  <a:lumMod val="50000"/>
                </a:srgbClr>
              </a:solidFill>
              <a:latin typeface="Montserrat Semi"/>
              <a:ea typeface="黑体" panose="02010609060101010101" pitchFamily="49" charset="-122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9790764" y="1299721"/>
            <a:ext cx="5105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9600" b="1" dirty="0">
                <a:solidFill>
                  <a:schemeClr val="tx2"/>
                </a:solidFill>
                <a:latin typeface="Montserrat Semi" charset="0"/>
              </a:rPr>
              <a:t>MVP</a:t>
            </a:r>
            <a:r>
              <a:rPr lang="zh-CN" altLang="en-US" sz="9600" b="1" dirty="0">
                <a:solidFill>
                  <a:schemeClr val="tx2"/>
                </a:solidFill>
                <a:latin typeface="Montserrat Semi" charset="0"/>
              </a:rPr>
              <a:t>架构</a:t>
            </a:r>
            <a:endParaRPr lang="en-US" sz="9600" b="1" dirty="0">
              <a:solidFill>
                <a:schemeClr val="tx2"/>
              </a:solidFill>
              <a:latin typeface="Montserrat Semi" charset="0"/>
            </a:endParaRPr>
          </a:p>
        </p:txBody>
      </p:sp>
      <p:cxnSp>
        <p:nvCxnSpPr>
          <p:cNvPr id="7" name="直接箭头连接符 6"/>
          <p:cNvCxnSpPr>
            <a:stCxn id="3" idx="3"/>
            <a:endCxn id="4" idx="1"/>
          </p:cNvCxnSpPr>
          <p:nvPr/>
        </p:nvCxnSpPr>
        <p:spPr>
          <a:xfrm>
            <a:off x="6480626" y="7155624"/>
            <a:ext cx="3559209" cy="0"/>
          </a:xfrm>
          <a:prstGeom prst="straightConnector1">
            <a:avLst/>
          </a:prstGeom>
          <a:ln w="5715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>
            <a:off x="14337813" y="7155624"/>
            <a:ext cx="3626531" cy="0"/>
          </a:xfrm>
          <a:prstGeom prst="straightConnector1">
            <a:avLst/>
          </a:prstGeom>
          <a:ln w="57150">
            <a:solidFill>
              <a:schemeClr val="tx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103902" y="8973302"/>
            <a:ext cx="3975540" cy="3477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/>
            <a:r>
              <a:rPr lang="en-US" altLang="zh-CN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负责显示</a:t>
            </a:r>
            <a:endParaRPr lang="en-US" altLang="zh-CN" sz="4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>
              <a:lnSpc>
                <a:spcPct val="150000"/>
              </a:lnSpc>
            </a:pP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绑定布局中的组件，控制组件的显示和交互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307352" y="8789053"/>
            <a:ext cx="3762946" cy="440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en-US" altLang="zh-CN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Presenter</a:t>
            </a: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负责逻辑的处理，将</a:t>
            </a:r>
            <a:r>
              <a:rPr lang="en-US" altLang="zh-CN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</a:t>
            </a: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</a:t>
            </a: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隔离开</a:t>
            </a:r>
            <a:endParaRPr lang="en-US" altLang="zh-CN" sz="4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1828165"/>
            <a:endParaRPr lang="zh-CN" altLang="en-US" sz="4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27335" y="8753619"/>
            <a:ext cx="3762946" cy="2861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165">
              <a:lnSpc>
                <a:spcPct val="150000"/>
              </a:lnSpc>
            </a:pPr>
            <a:r>
              <a:rPr lang="en-US" altLang="zh-CN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Model</a:t>
            </a:r>
            <a:r>
              <a:rPr lang="zh-CN" altLang="en-US" sz="4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负责处理数据，从数据库、后端获取数据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91452" y="2637972"/>
            <a:ext cx="10994746" cy="2584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165">
              <a:lnSpc>
                <a:spcPct val="15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解耦</a:t>
            </a:r>
            <a:endParaRPr lang="en-US" altLang="zh-CN" sz="36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 defTabSz="1828165">
              <a:lnSpc>
                <a:spcPct val="15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将视图的变化和业务逻辑分离，各模块职责划分清晰</a:t>
            </a:r>
            <a:endParaRPr lang="en-US" altLang="zh-CN" sz="36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algn="ctr" defTabSz="1828165">
              <a:lnSpc>
                <a:spcPct val="150000"/>
              </a:lnSpc>
            </a:pPr>
            <a:r>
              <a:rPr lang="zh-CN" altLang="en-US" sz="36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代码修改更灵活</a:t>
            </a:r>
            <a:endParaRPr lang="en-US" altLang="zh-CN" sz="36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627"/>
            <a:ext cx="2564508" cy="36151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1584</Words>
  <Application>Microsoft Office PowerPoint</Application>
  <PresentationFormat>自定义</PresentationFormat>
  <Paragraphs>251</Paragraphs>
  <Slides>45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Gill Sans</vt:lpstr>
      <vt:lpstr>Lato Light</vt:lpstr>
      <vt:lpstr>Montserrat Hairline</vt:lpstr>
      <vt:lpstr>Montserrat Light</vt:lpstr>
      <vt:lpstr>Montserrat Semi</vt:lpstr>
      <vt:lpstr>等线</vt:lpstr>
      <vt:lpstr>等线 Light</vt:lpstr>
      <vt:lpstr>黑体</vt:lpstr>
      <vt:lpstr>楷体</vt:lpstr>
      <vt:lpstr>宋体</vt:lpstr>
      <vt:lpstr>Algerian</vt:lpstr>
      <vt:lpstr>Arial</vt:lpstr>
      <vt:lpstr>Calibri Light</vt:lpstr>
      <vt:lpstr>1_Office 主题​​</vt:lpstr>
      <vt:lpstr>2_Office 主题​​</vt:lpstr>
      <vt:lpstr>3_Office 主题​​</vt:lpstr>
      <vt:lpstr>1_Default Theme</vt:lpstr>
      <vt:lpstr>4_Office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Awesome PPT</Manager>
  <Company>Awesome 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Icy frog</cp:lastModifiedBy>
  <cp:revision>6125</cp:revision>
  <dcterms:created xsi:type="dcterms:W3CDTF">2014-11-12T21:47:00Z</dcterms:created>
  <dcterms:modified xsi:type="dcterms:W3CDTF">2019-09-09T05:34:57Z</dcterms:modified>
  <cp:category>Awesome 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